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8"/>
  </p:notesMasterIdLst>
  <p:sldIdLst>
    <p:sldId id="1300" r:id="rId5"/>
    <p:sldId id="1085" r:id="rId6"/>
    <p:sldId id="1282" r:id="rId7"/>
    <p:sldId id="352" r:id="rId8"/>
    <p:sldId id="1283" r:id="rId9"/>
    <p:sldId id="1284" r:id="rId10"/>
    <p:sldId id="1285" r:id="rId11"/>
    <p:sldId id="1286" r:id="rId12"/>
    <p:sldId id="1287" r:id="rId13"/>
    <p:sldId id="1301" r:id="rId14"/>
    <p:sldId id="1288" r:id="rId15"/>
    <p:sldId id="1302" r:id="rId16"/>
    <p:sldId id="1249"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CD8C"/>
    <a:srgbClr val="9F5900"/>
    <a:srgbClr val="FF3300"/>
    <a:srgbClr val="FFFFFF"/>
    <a:srgbClr val="C00000"/>
    <a:srgbClr val="F8FFB3"/>
    <a:srgbClr val="BAF8FF"/>
    <a:srgbClr val="92A000"/>
    <a:srgbClr val="00F4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7F0CEA-76D0-60BD-616D-60ACEC830662}" v="27" dt="2024-09-17T08:20:50.9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2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tesan Rajan" userId="S::nrajan@edunetfoundation.org::358c4bc0-f5d9-4bd4-9ec1-0bd99bdbe38f" providerId="AD" clId="Web-{BB7F0CEA-76D0-60BD-616D-60ACEC830662}"/>
    <pc:docChg chg="modSld">
      <pc:chgData name="Natesan Rajan" userId="S::nrajan@edunetfoundation.org::358c4bc0-f5d9-4bd4-9ec1-0bd99bdbe38f" providerId="AD" clId="Web-{BB7F0CEA-76D0-60BD-616D-60ACEC830662}" dt="2024-09-17T08:20:50.937" v="19"/>
      <pc:docMkLst>
        <pc:docMk/>
      </pc:docMkLst>
      <pc:sldChg chg="delSp">
        <pc:chgData name="Natesan Rajan" userId="S::nrajan@edunetfoundation.org::358c4bc0-f5d9-4bd4-9ec1-0bd99bdbe38f" providerId="AD" clId="Web-{BB7F0CEA-76D0-60BD-616D-60ACEC830662}" dt="2024-09-17T08:19:44.795" v="3"/>
        <pc:sldMkLst>
          <pc:docMk/>
          <pc:sldMk cId="3042168897" sldId="352"/>
        </pc:sldMkLst>
        <pc:spChg chg="del">
          <ac:chgData name="Natesan Rajan" userId="S::nrajan@edunetfoundation.org::358c4bc0-f5d9-4bd4-9ec1-0bd99bdbe38f" providerId="AD" clId="Web-{BB7F0CEA-76D0-60BD-616D-60ACEC830662}" dt="2024-09-17T08:19:44.795" v="3"/>
          <ac:spMkLst>
            <pc:docMk/>
            <pc:sldMk cId="3042168897" sldId="352"/>
            <ac:spMk id="3" creationId="{C3BFBE8C-2CE4-84FE-72B6-5D01D1AB9D27}"/>
          </ac:spMkLst>
        </pc:spChg>
        <pc:spChg chg="del">
          <ac:chgData name="Natesan Rajan" userId="S::nrajan@edunetfoundation.org::358c4bc0-f5d9-4bd4-9ec1-0bd99bdbe38f" providerId="AD" clId="Web-{BB7F0CEA-76D0-60BD-616D-60ACEC830662}" dt="2024-09-17T08:19:42.623" v="2"/>
          <ac:spMkLst>
            <pc:docMk/>
            <pc:sldMk cId="3042168897" sldId="352"/>
            <ac:spMk id="4" creationId="{66F2BFB1-930D-469C-C48A-9E59A7C1AEE5}"/>
          </ac:spMkLst>
        </pc:spChg>
      </pc:sldChg>
      <pc:sldChg chg="delSp modSp">
        <pc:chgData name="Natesan Rajan" userId="S::nrajan@edunetfoundation.org::358c4bc0-f5d9-4bd4-9ec1-0bd99bdbe38f" providerId="AD" clId="Web-{BB7F0CEA-76D0-60BD-616D-60ACEC830662}" dt="2024-09-17T08:19:53.092" v="6"/>
        <pc:sldMkLst>
          <pc:docMk/>
          <pc:sldMk cId="398206509" sldId="1283"/>
        </pc:sldMkLst>
        <pc:spChg chg="del">
          <ac:chgData name="Natesan Rajan" userId="S::nrajan@edunetfoundation.org::358c4bc0-f5d9-4bd4-9ec1-0bd99bdbe38f" providerId="AD" clId="Web-{BB7F0CEA-76D0-60BD-616D-60ACEC830662}" dt="2024-09-17T08:19:53.092" v="6"/>
          <ac:spMkLst>
            <pc:docMk/>
            <pc:sldMk cId="398206509" sldId="1283"/>
            <ac:spMk id="3" creationId="{C3BFBE8C-2CE4-84FE-72B6-5D01D1AB9D27}"/>
          </ac:spMkLst>
        </pc:spChg>
        <pc:spChg chg="del mod">
          <ac:chgData name="Natesan Rajan" userId="S::nrajan@edunetfoundation.org::358c4bc0-f5d9-4bd4-9ec1-0bd99bdbe38f" providerId="AD" clId="Web-{BB7F0CEA-76D0-60BD-616D-60ACEC830662}" dt="2024-09-17T08:19:50.763" v="5"/>
          <ac:spMkLst>
            <pc:docMk/>
            <pc:sldMk cId="398206509" sldId="1283"/>
            <ac:spMk id="4" creationId="{66F2BFB1-930D-469C-C48A-9E59A7C1AEE5}"/>
          </ac:spMkLst>
        </pc:spChg>
      </pc:sldChg>
      <pc:sldChg chg="delSp modSp">
        <pc:chgData name="Natesan Rajan" userId="S::nrajan@edunetfoundation.org::358c4bc0-f5d9-4bd4-9ec1-0bd99bdbe38f" providerId="AD" clId="Web-{BB7F0CEA-76D0-60BD-616D-60ACEC830662}" dt="2024-09-17T08:20:05.779" v="9"/>
        <pc:sldMkLst>
          <pc:docMk/>
          <pc:sldMk cId="1284633762" sldId="1284"/>
        </pc:sldMkLst>
        <pc:spChg chg="del">
          <ac:chgData name="Natesan Rajan" userId="S::nrajan@edunetfoundation.org::358c4bc0-f5d9-4bd4-9ec1-0bd99bdbe38f" providerId="AD" clId="Web-{BB7F0CEA-76D0-60BD-616D-60ACEC830662}" dt="2024-09-17T08:20:05.779" v="9"/>
          <ac:spMkLst>
            <pc:docMk/>
            <pc:sldMk cId="1284633762" sldId="1284"/>
            <ac:spMk id="3" creationId="{C3BFBE8C-2CE4-84FE-72B6-5D01D1AB9D27}"/>
          </ac:spMkLst>
        </pc:spChg>
        <pc:spChg chg="del mod">
          <ac:chgData name="Natesan Rajan" userId="S::nrajan@edunetfoundation.org::358c4bc0-f5d9-4bd4-9ec1-0bd99bdbe38f" providerId="AD" clId="Web-{BB7F0CEA-76D0-60BD-616D-60ACEC830662}" dt="2024-09-17T08:20:03.623" v="8"/>
          <ac:spMkLst>
            <pc:docMk/>
            <pc:sldMk cId="1284633762" sldId="1284"/>
            <ac:spMk id="4" creationId="{66F2BFB1-930D-469C-C48A-9E59A7C1AEE5}"/>
          </ac:spMkLst>
        </pc:spChg>
      </pc:sldChg>
      <pc:sldChg chg="delSp modSp">
        <pc:chgData name="Natesan Rajan" userId="S::nrajan@edunetfoundation.org::358c4bc0-f5d9-4bd4-9ec1-0bd99bdbe38f" providerId="AD" clId="Web-{BB7F0CEA-76D0-60BD-616D-60ACEC830662}" dt="2024-09-17T08:20:18.030" v="12"/>
        <pc:sldMkLst>
          <pc:docMk/>
          <pc:sldMk cId="1053913588" sldId="1285"/>
        </pc:sldMkLst>
        <pc:spChg chg="del">
          <ac:chgData name="Natesan Rajan" userId="S::nrajan@edunetfoundation.org::358c4bc0-f5d9-4bd4-9ec1-0bd99bdbe38f" providerId="AD" clId="Web-{BB7F0CEA-76D0-60BD-616D-60ACEC830662}" dt="2024-09-17T08:20:18.030" v="12"/>
          <ac:spMkLst>
            <pc:docMk/>
            <pc:sldMk cId="1053913588" sldId="1285"/>
            <ac:spMk id="3" creationId="{C3BFBE8C-2CE4-84FE-72B6-5D01D1AB9D27}"/>
          </ac:spMkLst>
        </pc:spChg>
        <pc:spChg chg="del mod">
          <ac:chgData name="Natesan Rajan" userId="S::nrajan@edunetfoundation.org::358c4bc0-f5d9-4bd4-9ec1-0bd99bdbe38f" providerId="AD" clId="Web-{BB7F0CEA-76D0-60BD-616D-60ACEC830662}" dt="2024-09-17T08:20:15.826" v="11"/>
          <ac:spMkLst>
            <pc:docMk/>
            <pc:sldMk cId="1053913588" sldId="1285"/>
            <ac:spMk id="4" creationId="{66F2BFB1-930D-469C-C48A-9E59A7C1AEE5}"/>
          </ac:spMkLst>
        </pc:spChg>
      </pc:sldChg>
      <pc:sldChg chg="delSp">
        <pc:chgData name="Natesan Rajan" userId="S::nrajan@edunetfoundation.org::358c4bc0-f5d9-4bd4-9ec1-0bd99bdbe38f" providerId="AD" clId="Web-{BB7F0CEA-76D0-60BD-616D-60ACEC830662}" dt="2024-09-17T08:20:27.342" v="14"/>
        <pc:sldMkLst>
          <pc:docMk/>
          <pc:sldMk cId="1083245635" sldId="1286"/>
        </pc:sldMkLst>
        <pc:spChg chg="del">
          <ac:chgData name="Natesan Rajan" userId="S::nrajan@edunetfoundation.org::358c4bc0-f5d9-4bd4-9ec1-0bd99bdbe38f" providerId="AD" clId="Web-{BB7F0CEA-76D0-60BD-616D-60ACEC830662}" dt="2024-09-17T08:20:27.342" v="14"/>
          <ac:spMkLst>
            <pc:docMk/>
            <pc:sldMk cId="1083245635" sldId="1286"/>
            <ac:spMk id="3" creationId="{C3BFBE8C-2CE4-84FE-72B6-5D01D1AB9D27}"/>
          </ac:spMkLst>
        </pc:spChg>
        <pc:spChg chg="del">
          <ac:chgData name="Natesan Rajan" userId="S::nrajan@edunetfoundation.org::358c4bc0-f5d9-4bd4-9ec1-0bd99bdbe38f" providerId="AD" clId="Web-{BB7F0CEA-76D0-60BD-616D-60ACEC830662}" dt="2024-09-17T08:20:24.889" v="13"/>
          <ac:spMkLst>
            <pc:docMk/>
            <pc:sldMk cId="1083245635" sldId="1286"/>
            <ac:spMk id="4" creationId="{66F2BFB1-930D-469C-C48A-9E59A7C1AEE5}"/>
          </ac:spMkLst>
        </pc:spChg>
      </pc:sldChg>
      <pc:sldChg chg="delSp">
        <pc:chgData name="Natesan Rajan" userId="S::nrajan@edunetfoundation.org::358c4bc0-f5d9-4bd4-9ec1-0bd99bdbe38f" providerId="AD" clId="Web-{BB7F0CEA-76D0-60BD-616D-60ACEC830662}" dt="2024-09-17T08:20:37.139" v="16"/>
        <pc:sldMkLst>
          <pc:docMk/>
          <pc:sldMk cId="2863725078" sldId="1287"/>
        </pc:sldMkLst>
        <pc:spChg chg="del">
          <ac:chgData name="Natesan Rajan" userId="S::nrajan@edunetfoundation.org::358c4bc0-f5d9-4bd4-9ec1-0bd99bdbe38f" providerId="AD" clId="Web-{BB7F0CEA-76D0-60BD-616D-60ACEC830662}" dt="2024-09-17T08:20:37.139" v="16"/>
          <ac:spMkLst>
            <pc:docMk/>
            <pc:sldMk cId="2863725078" sldId="1287"/>
            <ac:spMk id="3" creationId="{C3BFBE8C-2CE4-84FE-72B6-5D01D1AB9D27}"/>
          </ac:spMkLst>
        </pc:spChg>
        <pc:spChg chg="del">
          <ac:chgData name="Natesan Rajan" userId="S::nrajan@edunetfoundation.org::358c4bc0-f5d9-4bd4-9ec1-0bd99bdbe38f" providerId="AD" clId="Web-{BB7F0CEA-76D0-60BD-616D-60ACEC830662}" dt="2024-09-17T08:20:33.733" v="15"/>
          <ac:spMkLst>
            <pc:docMk/>
            <pc:sldMk cId="2863725078" sldId="1287"/>
            <ac:spMk id="4" creationId="{66F2BFB1-930D-469C-C48A-9E59A7C1AEE5}"/>
          </ac:spMkLst>
        </pc:spChg>
      </pc:sldChg>
      <pc:sldChg chg="delSp modSp">
        <pc:chgData name="Natesan Rajan" userId="S::nrajan@edunetfoundation.org::358c4bc0-f5d9-4bd4-9ec1-0bd99bdbe38f" providerId="AD" clId="Web-{BB7F0CEA-76D0-60BD-616D-60ACEC830662}" dt="2024-09-17T08:20:50.937" v="19"/>
        <pc:sldMkLst>
          <pc:docMk/>
          <pc:sldMk cId="2018878409" sldId="1288"/>
        </pc:sldMkLst>
        <pc:spChg chg="del">
          <ac:chgData name="Natesan Rajan" userId="S::nrajan@edunetfoundation.org::358c4bc0-f5d9-4bd4-9ec1-0bd99bdbe38f" providerId="AD" clId="Web-{BB7F0CEA-76D0-60BD-616D-60ACEC830662}" dt="2024-09-17T08:20:50.937" v="19"/>
          <ac:spMkLst>
            <pc:docMk/>
            <pc:sldMk cId="2018878409" sldId="1288"/>
            <ac:spMk id="3" creationId="{C3BFBE8C-2CE4-84FE-72B6-5D01D1AB9D27}"/>
          </ac:spMkLst>
        </pc:spChg>
        <pc:spChg chg="del mod">
          <ac:chgData name="Natesan Rajan" userId="S::nrajan@edunetfoundation.org::358c4bc0-f5d9-4bd4-9ec1-0bd99bdbe38f" providerId="AD" clId="Web-{BB7F0CEA-76D0-60BD-616D-60ACEC830662}" dt="2024-09-17T08:20:47.186" v="18"/>
          <ac:spMkLst>
            <pc:docMk/>
            <pc:sldMk cId="2018878409" sldId="1288"/>
            <ac:spMk id="4" creationId="{66F2BFB1-930D-469C-C48A-9E59A7C1AEE5}"/>
          </ac:spMkLst>
        </pc:spChg>
      </pc:sldChg>
      <pc:sldChg chg="delSp">
        <pc:chgData name="Natesan Rajan" userId="S::nrajan@edunetfoundation.org::358c4bc0-f5d9-4bd4-9ec1-0bd99bdbe38f" providerId="AD" clId="Web-{BB7F0CEA-76D0-60BD-616D-60ACEC830662}" dt="2024-09-17T08:19:32.935" v="1"/>
        <pc:sldMkLst>
          <pc:docMk/>
          <pc:sldMk cId="2000950779" sldId="1300"/>
        </pc:sldMkLst>
        <pc:spChg chg="del">
          <ac:chgData name="Natesan Rajan" userId="S::nrajan@edunetfoundation.org::358c4bc0-f5d9-4bd4-9ec1-0bd99bdbe38f" providerId="AD" clId="Web-{BB7F0CEA-76D0-60BD-616D-60ACEC830662}" dt="2024-09-17T08:19:32.935" v="1"/>
          <ac:spMkLst>
            <pc:docMk/>
            <pc:sldMk cId="2000950779" sldId="1300"/>
            <ac:spMk id="5" creationId="{BB9AA95F-56F4-3F03-5804-8F7C6AFCE0BB}"/>
          </ac:spMkLst>
        </pc:spChg>
        <pc:grpChg chg="del">
          <ac:chgData name="Natesan Rajan" userId="S::nrajan@edunetfoundation.org::358c4bc0-f5d9-4bd4-9ec1-0bd99bdbe38f" providerId="AD" clId="Web-{BB7F0CEA-76D0-60BD-616D-60ACEC830662}" dt="2024-09-17T08:19:30.107" v="0"/>
          <ac:grpSpMkLst>
            <pc:docMk/>
            <pc:sldMk cId="2000950779" sldId="1300"/>
            <ac:grpSpMk id="4" creationId="{A8D97332-B949-6172-80A0-C0B4B4FB67E8}"/>
          </ac:grpSpMkLst>
        </pc:grpChg>
      </pc:sldChg>
    </pc:docChg>
  </pc:docChgLst>
</pc:chgInfo>
</file>

<file path=ppt/media/image1.png>
</file>

<file path=ppt/media/image10.png>
</file>

<file path=ppt/media/image11.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pPr algn="r"/>
              <a:t>1</a:t>
            </a:fld>
            <a:endParaRPr lang="en-US" sz="1400" b="0" strike="noStrike" spc="-1">
              <a:latin typeface="Times New Roman"/>
            </a:endParaRPr>
          </a:p>
        </p:txBody>
      </p:sp>
    </p:spTree>
    <p:extLst>
      <p:ext uri="{BB962C8B-B14F-4D97-AF65-F5344CB8AC3E}">
        <p14:creationId xmlns:p14="http://schemas.microsoft.com/office/powerpoint/2010/main" val="36197839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A4772EDA-BFC5-4DC5-C2ED-E1C0A1CE35F0}"/>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EB5B40D5-0B34-E755-E680-8F1482C2456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a:extLst>
              <a:ext uri="{FF2B5EF4-FFF2-40B4-BE49-F238E27FC236}">
                <a16:creationId xmlns:a16="http://schemas.microsoft.com/office/drawing/2014/main" id="{705101A8-08AE-79FE-191C-40D523E810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527644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830735C6-EF0F-8F52-6141-D64F29038828}"/>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FFE09B51-41E2-509F-9D17-9FB886B85F3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a:extLst>
              <a:ext uri="{FF2B5EF4-FFF2-40B4-BE49-F238E27FC236}">
                <a16:creationId xmlns:a16="http://schemas.microsoft.com/office/drawing/2014/main" id="{1EBC43C2-49FA-BEAA-E4FE-4BA3C40892C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7003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1381871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20727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11089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12/1/2024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12/1/2024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3997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4" name="Rectangle 3">
            <a:extLst>
              <a:ext uri="{FF2B5EF4-FFF2-40B4-BE49-F238E27FC236}">
                <a16:creationId xmlns:a16="http://schemas.microsoft.com/office/drawing/2014/main" id="{B97B0C45-392E-206A-6503-A52CA087AB64}"/>
              </a:ext>
            </a:extLst>
          </p:cNvPr>
          <p:cNvSpPr/>
          <p:nvPr userDrawn="1"/>
        </p:nvSpPr>
        <p:spPr>
          <a:xfrm>
            <a:off x="0" y="122877"/>
            <a:ext cx="9144000"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4">
            <a:alphaModFix/>
          </a:blip>
          <a:srcRect/>
          <a:stretch/>
        </p:blipFill>
        <p:spPr>
          <a:xfrm>
            <a:off x="7411959" y="234964"/>
            <a:ext cx="852410" cy="28495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 id="214748370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erson sitting at a desk with a computer&#10;&#10;Description automatically generated">
            <a:extLst>
              <a:ext uri="{FF2B5EF4-FFF2-40B4-BE49-F238E27FC236}">
                <a16:creationId xmlns:a16="http://schemas.microsoft.com/office/drawing/2014/main" id="{02540B31-8123-24C6-B0F3-4444B51E9487}"/>
              </a:ext>
            </a:extLst>
          </p:cNvPr>
          <p:cNvPicPr>
            <a:picLocks noChangeAspect="1"/>
          </p:cNvPicPr>
          <p:nvPr/>
        </p:nvPicPr>
        <p:blipFill>
          <a:blip r:embed="rId3"/>
          <a:stretch>
            <a:fillRect/>
          </a:stretch>
        </p:blipFill>
        <p:spPr>
          <a:xfrm>
            <a:off x="0" y="0"/>
            <a:ext cx="9144000" cy="5143500"/>
          </a:xfrm>
          <a:prstGeom prst="rect">
            <a:avLst/>
          </a:prstGeom>
        </p:spPr>
      </p:pic>
      <p:sp>
        <p:nvSpPr>
          <p:cNvPr id="17" name="TextBox 16">
            <a:extLst>
              <a:ext uri="{FF2B5EF4-FFF2-40B4-BE49-F238E27FC236}">
                <a16:creationId xmlns:a16="http://schemas.microsoft.com/office/drawing/2014/main" id="{7B4E811B-8616-F59F-BD34-2F1E10F9200B}"/>
              </a:ext>
            </a:extLst>
          </p:cNvPr>
          <p:cNvSpPr txBox="1"/>
          <p:nvPr/>
        </p:nvSpPr>
        <p:spPr>
          <a:xfrm>
            <a:off x="3842232" y="2231566"/>
            <a:ext cx="4663815" cy="1138773"/>
          </a:xfrm>
          <a:prstGeom prst="rect">
            <a:avLst/>
          </a:prstGeom>
          <a:noFill/>
        </p:spPr>
        <p:txBody>
          <a:bodyPr wrap="square" rtlCol="0">
            <a:spAutoFit/>
          </a:bodyPr>
          <a:lstStyle/>
          <a:p>
            <a:pPr algn="ctr"/>
            <a:r>
              <a:rPr lang="en-US" sz="2800" b="1" dirty="0">
                <a:solidFill>
                  <a:schemeClr val="bg1"/>
                </a:solidFill>
                <a:latin typeface="Arial" panose="020B0604020202020204" pitchFamily="34" charset="0"/>
                <a:cs typeface="Arial" panose="020B0604020202020204" pitchFamily="34" charset="0"/>
              </a:rPr>
              <a:t>Internship Project</a:t>
            </a:r>
          </a:p>
          <a:p>
            <a:pPr algn="r"/>
            <a:r>
              <a:rPr lang="en-US" sz="2000" b="1" dirty="0">
                <a:solidFill>
                  <a:schemeClr val="bg1"/>
                </a:solidFill>
                <a:latin typeface="Arial" panose="020B0604020202020204" pitchFamily="34" charset="0"/>
                <a:cs typeface="Arial" panose="020B0604020202020204" pitchFamily="34" charset="0"/>
              </a:rPr>
              <a:t>Air Quality Index Prediction Model </a:t>
            </a:r>
          </a:p>
          <a:p>
            <a:pPr algn="ctr"/>
            <a:r>
              <a:rPr lang="en-US" sz="2000" b="1" dirty="0">
                <a:solidFill>
                  <a:schemeClr val="bg1"/>
                </a:solidFill>
                <a:latin typeface="Arial" panose="020B0604020202020204" pitchFamily="34" charset="0"/>
                <a:cs typeface="Arial" panose="020B0604020202020204" pitchFamily="34" charset="0"/>
              </a:rPr>
              <a:t>with Python</a:t>
            </a:r>
          </a:p>
        </p:txBody>
      </p:sp>
    </p:spTree>
    <p:extLst>
      <p:ext uri="{BB962C8B-B14F-4D97-AF65-F5344CB8AC3E}">
        <p14:creationId xmlns:p14="http://schemas.microsoft.com/office/powerpoint/2010/main" val="2000950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E52DF726-18BC-8969-BA11-5D6DD27ABC18}"/>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B6C3B12A-E9F6-5867-CDA8-1706715FC949}"/>
              </a:ext>
            </a:extLst>
          </p:cNvPr>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sp>
        <p:nvSpPr>
          <p:cNvPr id="2" name="Google Shape;62;g5fab984687_2_0">
            <a:extLst>
              <a:ext uri="{FF2B5EF4-FFF2-40B4-BE49-F238E27FC236}">
                <a16:creationId xmlns:a16="http://schemas.microsoft.com/office/drawing/2014/main" id="{B9E81384-52C5-795D-089D-D9032E1F9A82}"/>
              </a:ext>
            </a:extLst>
          </p:cNvPr>
          <p:cNvSpPr txBox="1">
            <a:spLocks/>
          </p:cNvSpPr>
          <p:nvPr/>
        </p:nvSpPr>
        <p:spPr>
          <a:xfrm>
            <a:off x="135152" y="959923"/>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pic>
        <p:nvPicPr>
          <p:cNvPr id="18" name="Picture 17">
            <a:extLst>
              <a:ext uri="{FF2B5EF4-FFF2-40B4-BE49-F238E27FC236}">
                <a16:creationId xmlns:a16="http://schemas.microsoft.com/office/drawing/2014/main" id="{591B4BFE-BC9F-DED3-4E14-23E2A0942251}"/>
              </a:ext>
            </a:extLst>
          </p:cNvPr>
          <p:cNvPicPr>
            <a:picLocks noChangeAspect="1"/>
          </p:cNvPicPr>
          <p:nvPr/>
        </p:nvPicPr>
        <p:blipFill>
          <a:blip r:embed="rId3"/>
          <a:stretch>
            <a:fillRect/>
          </a:stretch>
        </p:blipFill>
        <p:spPr>
          <a:xfrm>
            <a:off x="134679" y="1045423"/>
            <a:ext cx="8031126" cy="3884856"/>
          </a:xfrm>
          <a:prstGeom prst="rect">
            <a:avLst/>
          </a:prstGeom>
        </p:spPr>
      </p:pic>
    </p:spTree>
    <p:extLst>
      <p:ext uri="{BB962C8B-B14F-4D97-AF65-F5344CB8AC3E}">
        <p14:creationId xmlns:p14="http://schemas.microsoft.com/office/powerpoint/2010/main" val="1628926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pic>
        <p:nvPicPr>
          <p:cNvPr id="16" name="Picture 15">
            <a:extLst>
              <a:ext uri="{FF2B5EF4-FFF2-40B4-BE49-F238E27FC236}">
                <a16:creationId xmlns:a16="http://schemas.microsoft.com/office/drawing/2014/main" id="{287B157D-0D95-ABDE-E8C6-5FF281244D5C}"/>
              </a:ext>
            </a:extLst>
          </p:cNvPr>
          <p:cNvPicPr>
            <a:picLocks noChangeAspect="1"/>
          </p:cNvPicPr>
          <p:nvPr/>
        </p:nvPicPr>
        <p:blipFill>
          <a:blip r:embed="rId3"/>
          <a:stretch>
            <a:fillRect/>
          </a:stretch>
        </p:blipFill>
        <p:spPr>
          <a:xfrm>
            <a:off x="269358" y="1519561"/>
            <a:ext cx="8498958" cy="2245818"/>
          </a:xfrm>
          <a:prstGeom prst="rect">
            <a:avLst/>
          </a:prstGeom>
        </p:spPr>
      </p:pic>
    </p:spTree>
    <p:extLst>
      <p:ext uri="{BB962C8B-B14F-4D97-AF65-F5344CB8AC3E}">
        <p14:creationId xmlns:p14="http://schemas.microsoft.com/office/powerpoint/2010/main" val="2018878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1DFDDAED-A074-E1CE-B750-3ACC438EF367}"/>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3462934D-67B3-5833-8210-F362ED9D221D}"/>
              </a:ext>
            </a:extLst>
          </p:cNvPr>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Future Work</a:t>
            </a:r>
            <a:endParaRPr lang="en-IN" sz="1600" dirty="0"/>
          </a:p>
        </p:txBody>
      </p:sp>
      <p:sp>
        <p:nvSpPr>
          <p:cNvPr id="2" name="Google Shape;62;g5fab984687_2_0">
            <a:extLst>
              <a:ext uri="{FF2B5EF4-FFF2-40B4-BE49-F238E27FC236}">
                <a16:creationId xmlns:a16="http://schemas.microsoft.com/office/drawing/2014/main" id="{38ECA835-F3D8-9C19-838B-E9F7E4CB4B0D}"/>
              </a:ext>
            </a:extLst>
          </p:cNvPr>
          <p:cNvSpPr txBox="1">
            <a:spLocks/>
          </p:cNvSpPr>
          <p:nvPr/>
        </p:nvSpPr>
        <p:spPr>
          <a:xfrm>
            <a:off x="128063" y="1059160"/>
            <a:ext cx="5819081"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dirty="0"/>
          </a:p>
          <a:p>
            <a:pPr marL="173355" indent="-173355">
              <a:spcBef>
                <a:spcPts val="200"/>
              </a:spcBef>
              <a:buClr>
                <a:srgbClr val="213163"/>
              </a:buClr>
              <a:buFont typeface="Arial" panose="020B0604020202020204" pitchFamily="34" charset="0"/>
              <a:buChar char="•"/>
            </a:pPr>
            <a:r>
              <a:rPr lang="en-US" dirty="0"/>
              <a:t>1. Weather Data Integration: Boost model accuracy and resilience include meteorological factors, such as temperature, humidity, and wind velocity. </a:t>
            </a:r>
          </a:p>
          <a:p>
            <a:pPr marL="173355" indent="-173355">
              <a:spcBef>
                <a:spcPts val="200"/>
              </a:spcBef>
              <a:buClr>
                <a:srgbClr val="213163"/>
              </a:buClr>
              <a:buFont typeface="Arial" panose="020B0604020202020204" pitchFamily="34" charset="0"/>
              <a:buChar char="•"/>
            </a:pPr>
            <a:r>
              <a:rPr lang="en-US" dirty="0"/>
              <a:t>2. Live data streaming: Implementation of IoT air-quality sensors to enable real-time AQI monitoring and instant alerts. </a:t>
            </a:r>
          </a:p>
          <a:p>
            <a:pPr marL="173355" indent="-173355">
              <a:spcBef>
                <a:spcPts val="200"/>
              </a:spcBef>
              <a:buClr>
                <a:srgbClr val="213163"/>
              </a:buClr>
              <a:buFont typeface="Arial" panose="020B0604020202020204" pitchFamily="34" charset="0"/>
              <a:buChar char="•"/>
            </a:pPr>
            <a:r>
              <a:rPr lang="en-US" dirty="0"/>
              <a:t>3. Advanced algorithm exploration: Enhances prediction performance by employing sophisticated techniques such as Gradient Boosting or </a:t>
            </a:r>
            <a:r>
              <a:rPr lang="en-US" dirty="0" err="1"/>
              <a:t>XGBoost</a:t>
            </a:r>
            <a:r>
              <a:rPr lang="en-US" dirty="0"/>
              <a:t>. </a:t>
            </a:r>
          </a:p>
          <a:p>
            <a:pPr marL="173355" indent="-173355">
              <a:spcBef>
                <a:spcPts val="200"/>
              </a:spcBef>
              <a:buClr>
                <a:srgbClr val="213163"/>
              </a:buClr>
              <a:buFont typeface="Arial" panose="020B0604020202020204" pitchFamily="34" charset="0"/>
              <a:buChar char="•"/>
            </a:pPr>
            <a:r>
              <a:rPr lang="en-US" dirty="0"/>
              <a:t>4. User-Centric Interface Development: Design an interactive web application using </a:t>
            </a:r>
            <a:r>
              <a:rPr lang="en-US" dirty="0" err="1"/>
              <a:t>StreamLit</a:t>
            </a:r>
            <a:r>
              <a:rPr lang="en-US" dirty="0"/>
              <a:t>, a Python library, to offer users easy access to real-time AQI information, historical data visualization, and valuable insights through an intuitive platform.</a:t>
            </a:r>
          </a:p>
          <a:p>
            <a:pPr marL="173355" indent="-173355">
              <a:spcBef>
                <a:spcPts val="200"/>
              </a:spcBef>
              <a:buClr>
                <a:srgbClr val="213163"/>
              </a:buClr>
              <a:buFont typeface="Arial" panose="020B0604020202020204" pitchFamily="34" charset="0"/>
              <a:buChar char="•"/>
            </a:pPr>
            <a:endParaRPr lang="en-US" dirty="0"/>
          </a:p>
        </p:txBody>
      </p:sp>
      <p:pic>
        <p:nvPicPr>
          <p:cNvPr id="4" name="Picture 3">
            <a:extLst>
              <a:ext uri="{FF2B5EF4-FFF2-40B4-BE49-F238E27FC236}">
                <a16:creationId xmlns:a16="http://schemas.microsoft.com/office/drawing/2014/main" id="{4D903444-067C-F95E-814A-95DD993E4538}"/>
              </a:ext>
            </a:extLst>
          </p:cNvPr>
          <p:cNvPicPr>
            <a:picLocks noChangeAspect="1"/>
          </p:cNvPicPr>
          <p:nvPr/>
        </p:nvPicPr>
        <p:blipFill>
          <a:blip r:embed="rId3"/>
          <a:stretch>
            <a:fillRect/>
          </a:stretch>
        </p:blipFill>
        <p:spPr>
          <a:xfrm>
            <a:off x="6258442" y="708836"/>
            <a:ext cx="2885558" cy="4222012"/>
          </a:xfrm>
          <a:prstGeom prst="rect">
            <a:avLst/>
          </a:prstGeom>
        </p:spPr>
      </p:pic>
    </p:spTree>
    <p:extLst>
      <p:ext uri="{BB962C8B-B14F-4D97-AF65-F5344CB8AC3E}">
        <p14:creationId xmlns:p14="http://schemas.microsoft.com/office/powerpoint/2010/main" val="21730509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background with black lines&#10;&#10;Description automatically generated">
            <a:extLst>
              <a:ext uri="{FF2B5EF4-FFF2-40B4-BE49-F238E27FC236}">
                <a16:creationId xmlns:a16="http://schemas.microsoft.com/office/drawing/2014/main" id="{8499578D-1974-D02F-8C4E-2E88D065B8F0}"/>
              </a:ext>
            </a:extLst>
          </p:cNvPr>
          <p:cNvPicPr>
            <a:picLocks noChangeAspect="1"/>
          </p:cNvPicPr>
          <p:nvPr/>
        </p:nvPicPr>
        <p:blipFill rotWithShape="1">
          <a:blip r:embed="rId3">
            <a:alphaModFix amt="13000"/>
          </a:blip>
          <a:srcRect l="1234" t="10895" b="18028"/>
          <a:stretch/>
        </p:blipFill>
        <p:spPr>
          <a:xfrm>
            <a:off x="110365" y="656492"/>
            <a:ext cx="8935392" cy="4282831"/>
          </a:xfrm>
          <a:prstGeom prst="rect">
            <a:avLst/>
          </a:prstGeom>
        </p:spPr>
      </p:pic>
      <p:sp>
        <p:nvSpPr>
          <p:cNvPr id="3" name="Rectangle 2">
            <a:extLst>
              <a:ext uri="{FF2B5EF4-FFF2-40B4-BE49-F238E27FC236}">
                <a16:creationId xmlns:a16="http://schemas.microsoft.com/office/drawing/2014/main" id="{94AFB96E-D063-2D80-C867-61F310BAEC2B}"/>
              </a:ext>
            </a:extLst>
          </p:cNvPr>
          <p:cNvSpPr/>
          <p:nvPr/>
        </p:nvSpPr>
        <p:spPr>
          <a:xfrm>
            <a:off x="-7815" y="0"/>
            <a:ext cx="119381" cy="514350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Top Corners Rounded 3">
            <a:extLst>
              <a:ext uri="{FF2B5EF4-FFF2-40B4-BE49-F238E27FC236}">
                <a16:creationId xmlns:a16="http://schemas.microsoft.com/office/drawing/2014/main" id="{33376896-0AA1-1F1A-0A07-0153EA6E7A5C}"/>
              </a:ext>
            </a:extLst>
          </p:cNvPr>
          <p:cNvSpPr/>
          <p:nvPr/>
        </p:nvSpPr>
        <p:spPr>
          <a:xfrm rot="5400000">
            <a:off x="151054" y="930260"/>
            <a:ext cx="3211467" cy="3291141"/>
          </a:xfrm>
          <a:prstGeom prst="round2SameRect">
            <a:avLst/>
          </a:prstGeom>
          <a:solidFill>
            <a:srgbClr val="223366">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Top Corners Rounded 4">
            <a:extLst>
              <a:ext uri="{FF2B5EF4-FFF2-40B4-BE49-F238E27FC236}">
                <a16:creationId xmlns:a16="http://schemas.microsoft.com/office/drawing/2014/main" id="{B8B40143-E777-9572-674C-6F9FB0A8C197}"/>
              </a:ext>
            </a:extLst>
          </p:cNvPr>
          <p:cNvSpPr/>
          <p:nvPr/>
        </p:nvSpPr>
        <p:spPr>
          <a:xfrm rot="5400000" flipH="1" flipV="1">
            <a:off x="5790159" y="827723"/>
            <a:ext cx="3257551" cy="3450130"/>
          </a:xfrm>
          <a:prstGeom prst="round2SameRect">
            <a:avLst/>
          </a:prstGeom>
          <a:solidFill>
            <a:srgbClr val="C00000">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sp>
        <p:nvSpPr>
          <p:cNvPr id="9" name="Rectangle: Rounded Corners 8">
            <a:extLst>
              <a:ext uri="{FF2B5EF4-FFF2-40B4-BE49-F238E27FC236}">
                <a16:creationId xmlns:a16="http://schemas.microsoft.com/office/drawing/2014/main" id="{C319F0F6-4D63-17C0-67E5-6FB8E80FF122}"/>
              </a:ext>
            </a:extLst>
          </p:cNvPr>
          <p:cNvSpPr/>
          <p:nvPr/>
        </p:nvSpPr>
        <p:spPr>
          <a:xfrm>
            <a:off x="1704929" y="1289956"/>
            <a:ext cx="5734143" cy="2571750"/>
          </a:xfrm>
          <a:prstGeom prst="roundRect">
            <a:avLst/>
          </a:prstGeom>
          <a:solidFill>
            <a:srgbClr val="223366"/>
          </a:solidFill>
          <a:ln>
            <a:solidFill>
              <a:srgbClr val="2233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400" dirty="0">
                <a:cs typeface="Arial"/>
              </a:rPr>
              <a:t>Student Name : Chetan </a:t>
            </a:r>
            <a:r>
              <a:rPr lang="en-US" sz="1400" dirty="0" err="1">
                <a:cs typeface="Arial"/>
              </a:rPr>
              <a:t>Kachu</a:t>
            </a:r>
            <a:r>
              <a:rPr lang="en-US" sz="1400" dirty="0">
                <a:cs typeface="Arial"/>
              </a:rPr>
              <a:t> Lande</a:t>
            </a:r>
          </a:p>
          <a:p>
            <a:r>
              <a:rPr lang="en-US" sz="1400" dirty="0">
                <a:cs typeface="Arial"/>
              </a:rPr>
              <a:t>Student ID : </a:t>
            </a:r>
            <a:r>
              <a:rPr lang="en-US" sz="1100" dirty="0">
                <a:cs typeface="Arial"/>
              </a:rPr>
              <a:t>STU657b0e09576c41702563337</a:t>
            </a:r>
            <a:endParaRPr lang="en-US" sz="1400" dirty="0">
              <a:cs typeface="Arial"/>
            </a:endParaRPr>
          </a:p>
          <a:p>
            <a:r>
              <a:rPr lang="en-US" sz="1400" dirty="0">
                <a:cs typeface="Arial"/>
              </a:rPr>
              <a:t>College Name : </a:t>
            </a:r>
            <a:r>
              <a:rPr lang="en-US" sz="1100" dirty="0">
                <a:cs typeface="Arial"/>
              </a:rPr>
              <a:t>DR. D. Y. PATIL INSTITUTE OF TECHNOLOGY, Pimpri Pune</a:t>
            </a:r>
            <a:endParaRPr lang="en-US" sz="1400" dirty="0"/>
          </a:p>
        </p:txBody>
      </p:sp>
      <p:sp>
        <p:nvSpPr>
          <p:cNvPr id="12" name="Rectangle 11">
            <a:extLst>
              <a:ext uri="{FF2B5EF4-FFF2-40B4-BE49-F238E27FC236}">
                <a16:creationId xmlns:a16="http://schemas.microsoft.com/office/drawing/2014/main" id="{FDF9F27E-3244-EA23-3575-26D9E2441D4F}"/>
              </a:ext>
            </a:extLst>
          </p:cNvPr>
          <p:cNvSpPr/>
          <p:nvPr/>
        </p:nvSpPr>
        <p:spPr>
          <a:xfrm>
            <a:off x="9048762" y="0"/>
            <a:ext cx="119381" cy="5143500"/>
          </a:xfrm>
          <a:prstGeom prst="rect">
            <a:avLst/>
          </a:prstGeom>
          <a:solidFill>
            <a:srgbClr val="FFE6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11327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5" name="Rectangle 4">
            <a:extLst>
              <a:ext uri="{FF2B5EF4-FFF2-40B4-BE49-F238E27FC236}">
                <a16:creationId xmlns:a16="http://schemas.microsoft.com/office/drawing/2014/main" id="{32E75419-EBB8-B110-2A58-C75BF33BBB24}"/>
              </a:ext>
            </a:extLst>
          </p:cNvPr>
          <p:cNvSpPr/>
          <p:nvPr/>
        </p:nvSpPr>
        <p:spPr>
          <a:xfrm>
            <a:off x="0" y="594857"/>
            <a:ext cx="9144000" cy="2259662"/>
          </a:xfrm>
          <a:prstGeom prst="rect">
            <a:avLst/>
          </a:prstGeom>
          <a:solidFill>
            <a:srgbClr val="243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TextBox 5">
            <a:extLst>
              <a:ext uri="{FF2B5EF4-FFF2-40B4-BE49-F238E27FC236}">
                <a16:creationId xmlns:a16="http://schemas.microsoft.com/office/drawing/2014/main" id="{B8B2F1D2-B3CD-47D4-C97B-3CE2F64AFC82}"/>
              </a:ext>
            </a:extLst>
          </p:cNvPr>
          <p:cNvSpPr txBox="1"/>
          <p:nvPr/>
        </p:nvSpPr>
        <p:spPr>
          <a:xfrm>
            <a:off x="1309844" y="1389165"/>
            <a:ext cx="6524311" cy="456856"/>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800" b="1" dirty="0">
                <a:solidFill>
                  <a:srgbClr val="FFE600"/>
                </a:solidFill>
                <a:latin typeface="Arial"/>
                <a:cs typeface="Arial"/>
              </a:rPr>
              <a:t>CAPSTONE PROJECT SHOWCASE</a:t>
            </a:r>
          </a:p>
        </p:txBody>
      </p:sp>
      <p:sp>
        <p:nvSpPr>
          <p:cNvPr id="8" name="TextBox 10">
            <a:extLst>
              <a:ext uri="{FF2B5EF4-FFF2-40B4-BE49-F238E27FC236}">
                <a16:creationId xmlns:a16="http://schemas.microsoft.com/office/drawing/2014/main" id="{D4240D32-9BCC-D793-EF34-3F436C714765}"/>
              </a:ext>
            </a:extLst>
          </p:cNvPr>
          <p:cNvSpPr txBox="1"/>
          <p:nvPr/>
        </p:nvSpPr>
        <p:spPr>
          <a:xfrm>
            <a:off x="-867769" y="3171676"/>
            <a:ext cx="10879535" cy="508088"/>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50" dirty="0">
                <a:solidFill>
                  <a:srgbClr val="0066A1"/>
                </a:solidFill>
                <a:latin typeface="Poppins"/>
              </a:rPr>
              <a:t>Project Title </a:t>
            </a:r>
            <a:endParaRPr lang="en-US" sz="1650" b="1" dirty="0">
              <a:solidFill>
                <a:srgbClr val="0066A1"/>
              </a:solidFill>
              <a:latin typeface="Poppins"/>
            </a:endParaRPr>
          </a:p>
          <a:p>
            <a:pPr algn="ctr">
              <a:lnSpc>
                <a:spcPts val="1996"/>
              </a:lnSpc>
              <a:spcBef>
                <a:spcPct val="0"/>
              </a:spcBef>
            </a:pPr>
            <a:r>
              <a:rPr lang="en-US" sz="1650" b="1" dirty="0">
                <a:solidFill>
                  <a:srgbClr val="0066A1"/>
                </a:solidFill>
                <a:latin typeface="Poppins"/>
              </a:rPr>
              <a:t>Air Quality Forecast: Machine Learning Model </a:t>
            </a:r>
            <a:endParaRPr lang="en-US" sz="1650" b="1" dirty="0">
              <a:solidFill>
                <a:srgbClr val="0066A1"/>
              </a:solidFill>
              <a:latin typeface="Poppins"/>
              <a:cs typeface="Poppins"/>
            </a:endParaRPr>
          </a:p>
        </p:txBody>
      </p:sp>
      <p:sp>
        <p:nvSpPr>
          <p:cNvPr id="9" name="TextBox 7">
            <a:extLst>
              <a:ext uri="{FF2B5EF4-FFF2-40B4-BE49-F238E27FC236}">
                <a16:creationId xmlns:a16="http://schemas.microsoft.com/office/drawing/2014/main" id="{9AF297CE-9F11-2600-2058-A27EC2B5D9D4}"/>
              </a:ext>
            </a:extLst>
          </p:cNvPr>
          <p:cNvSpPr txBox="1"/>
          <p:nvPr/>
        </p:nvSpPr>
        <p:spPr>
          <a:xfrm>
            <a:off x="374305" y="4036323"/>
            <a:ext cx="8395386"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50" dirty="0">
                <a:solidFill>
                  <a:schemeClr val="accent2">
                    <a:lumMod val="75000"/>
                  </a:schemeClr>
                </a:solidFill>
                <a:latin typeface="Poppins"/>
              </a:rPr>
              <a:t>Abstract | Problem Statement | Project Overview |</a:t>
            </a:r>
            <a:r>
              <a:rPr lang="en-US" sz="1650" dirty="0">
                <a:solidFill>
                  <a:schemeClr val="accent2">
                    <a:lumMod val="75000"/>
                  </a:schemeClr>
                </a:solidFill>
                <a:latin typeface="Poppins"/>
                <a:ea typeface="+mn-lt"/>
                <a:cs typeface="Poppins"/>
              </a:rPr>
              <a:t> Proposed </a:t>
            </a:r>
            <a:r>
              <a:rPr lang="en-US" sz="1650" dirty="0">
                <a:solidFill>
                  <a:schemeClr val="accent2">
                    <a:lumMod val="75000"/>
                  </a:schemeClr>
                </a:solidFill>
                <a:latin typeface="Poppins"/>
                <a:ea typeface="+mn-lt"/>
                <a:cs typeface="+mn-lt"/>
              </a:rPr>
              <a:t>Solution </a:t>
            </a:r>
            <a:r>
              <a:rPr lang="en-US" sz="1650" dirty="0">
                <a:solidFill>
                  <a:schemeClr val="accent2">
                    <a:lumMod val="75000"/>
                  </a:schemeClr>
                </a:solidFill>
                <a:latin typeface="Poppins"/>
              </a:rPr>
              <a:t>| </a:t>
            </a:r>
            <a:r>
              <a:rPr lang="en-US" sz="1650" dirty="0">
                <a:solidFill>
                  <a:schemeClr val="accent2">
                    <a:lumMod val="75000"/>
                  </a:schemeClr>
                </a:solidFill>
                <a:latin typeface="Poppins"/>
                <a:ea typeface="+mn-lt"/>
                <a:cs typeface="Poppins"/>
              </a:rPr>
              <a:t>Technology Used</a:t>
            </a:r>
            <a:r>
              <a:rPr lang="en-US" sz="1650" dirty="0">
                <a:solidFill>
                  <a:schemeClr val="accent2">
                    <a:lumMod val="75000"/>
                  </a:schemeClr>
                </a:solidFill>
                <a:latin typeface="Poppins"/>
              </a:rPr>
              <a:t> | Modelling &amp; Results </a:t>
            </a:r>
            <a:r>
              <a:rPr lang="en-US" sz="1650" dirty="0">
                <a:solidFill>
                  <a:schemeClr val="accent2">
                    <a:lumMod val="75000"/>
                  </a:schemeClr>
                </a:solidFill>
                <a:latin typeface="Poppins"/>
                <a:ea typeface="+mn-lt"/>
                <a:cs typeface="+mn-lt"/>
              </a:rPr>
              <a:t>| Conclusion | Q&amp;A</a:t>
            </a:r>
            <a:endParaRPr lang="en-US" dirty="0">
              <a:solidFill>
                <a:schemeClr val="accent2">
                  <a:lumMod val="75000"/>
                </a:schemeClr>
              </a:solidFill>
              <a:latin typeface="Poppins"/>
              <a:cs typeface="Poppins"/>
            </a:endParaRPr>
          </a:p>
        </p:txBody>
      </p:sp>
    </p:spTree>
    <p:extLst>
      <p:ext uri="{BB962C8B-B14F-4D97-AF65-F5344CB8AC3E}">
        <p14:creationId xmlns:p14="http://schemas.microsoft.com/office/powerpoint/2010/main" val="3232110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r>
              <a:rPr lang="en-US" dirty="0"/>
              <a:t>Air Quality Prediction Using Machine Learning Models</a:t>
            </a:r>
          </a:p>
          <a:p>
            <a:pPr marL="173355" indent="-173355">
              <a:spcBef>
                <a:spcPts val="200"/>
              </a:spcBef>
              <a:buClr>
                <a:srgbClr val="213163"/>
              </a:buClr>
              <a:buFont typeface="Arial" panose="020B0604020202020204" pitchFamily="34" charset="0"/>
              <a:buChar char="•"/>
            </a:pPr>
            <a:r>
              <a:rPr lang="en-US" dirty="0"/>
              <a:t>Global communities face significant environmental and health issues in the form of air pollution. This research utilized machine learning techniques to forecast the Air Quality Index (AQI) using measurements of various pollutants, including PM2.5, PM10, and other air quality indicators. Precise AQI forecasts can facilitate timely intervention and enhance urban development strategies. The investigation examined several regression methods, evaluated their efficacy, and determined that the Random Forest algorithm yielded the most accurate results, achieving an R² score of 97.75% on the training dataset and 84.71% on the test dataset. This study demonstrated the potential of machine learning for tackling concrete environmental problems.</a:t>
            </a:r>
          </a:p>
          <a:p>
            <a:pPr>
              <a:spcBef>
                <a:spcPts val="200"/>
              </a:spcBef>
              <a:buClr>
                <a:srgbClr val="213163"/>
              </a:buClr>
            </a:pPr>
            <a:endParaRPr lang="en-US" dirty="0"/>
          </a:p>
          <a:p>
            <a:pPr marL="173355" indent="-173355">
              <a:spcBef>
                <a:spcPts val="200"/>
              </a:spcBef>
              <a:buClr>
                <a:srgbClr val="213163"/>
              </a:buClr>
              <a:buFont typeface="Arial" panose="020B0604020202020204" pitchFamily="34" charset="0"/>
              <a:buChar char="•"/>
            </a:pPr>
            <a:endParaRPr lang="en-US" dirty="0"/>
          </a:p>
          <a:p>
            <a:pPr>
              <a:spcBef>
                <a:spcPts val="200"/>
              </a:spcBef>
              <a:buClr>
                <a:srgbClr val="213163"/>
              </a:buClr>
            </a:pPr>
            <a:endParaRPr lang="en-US" dirty="0"/>
          </a:p>
          <a:p>
            <a:pPr marL="173355" indent="-173355">
              <a:spcBef>
                <a:spcPts val="200"/>
              </a:spcBef>
              <a:buClr>
                <a:srgbClr val="213163"/>
              </a:buClr>
              <a:buFont typeface="Arial" panose="020B0604020202020204" pitchFamily="34" charset="0"/>
              <a:buChar char="•"/>
            </a:pPr>
            <a:endParaRPr lang="en-US" dirty="0"/>
          </a:p>
        </p:txBody>
      </p:sp>
      <p:pic>
        <p:nvPicPr>
          <p:cNvPr id="3" name="Image 0">
            <a:extLst>
              <a:ext uri="{FF2B5EF4-FFF2-40B4-BE49-F238E27FC236}">
                <a16:creationId xmlns:a16="http://schemas.microsoft.com/office/drawing/2014/main" id="{E65D2DAB-BA45-BB09-7BF1-300FF17848D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524665" y="630865"/>
            <a:ext cx="3619335" cy="4316129"/>
          </a:xfrm>
          <a:prstGeom prst="rect">
            <a:avLst/>
          </a:prstGeom>
        </p:spPr>
      </p:pic>
    </p:spTree>
    <p:extLst>
      <p:ext uri="{BB962C8B-B14F-4D97-AF65-F5344CB8AC3E}">
        <p14:creationId xmlns:p14="http://schemas.microsoft.com/office/powerpoint/2010/main" val="30421688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sp>
        <p:nvSpPr>
          <p:cNvPr id="3" name="Shape 1">
            <a:extLst>
              <a:ext uri="{FF2B5EF4-FFF2-40B4-BE49-F238E27FC236}">
                <a16:creationId xmlns:a16="http://schemas.microsoft.com/office/drawing/2014/main" id="{16FA1C7C-8F4A-B676-6A3C-E82D7D1C90CE}"/>
              </a:ext>
            </a:extLst>
          </p:cNvPr>
          <p:cNvSpPr/>
          <p:nvPr/>
        </p:nvSpPr>
        <p:spPr>
          <a:xfrm>
            <a:off x="411731" y="1155405"/>
            <a:ext cx="457438" cy="370071"/>
          </a:xfrm>
          <a:prstGeom prst="roundRect">
            <a:avLst>
              <a:gd name="adj" fmla="val 66679"/>
            </a:avLst>
          </a:prstGeom>
          <a:solidFill>
            <a:srgbClr val="00002E"/>
          </a:solidFill>
          <a:ln w="22860">
            <a:solidFill>
              <a:srgbClr val="F2B42D"/>
            </a:solidFill>
            <a:prstDash val="solid"/>
          </a:ln>
        </p:spPr>
        <p:txBody>
          <a:bodyPr/>
          <a:lstStyle/>
          <a:p>
            <a:endParaRPr lang="en-IN"/>
          </a:p>
        </p:txBody>
      </p:sp>
      <p:sp>
        <p:nvSpPr>
          <p:cNvPr id="4" name="Text 2">
            <a:extLst>
              <a:ext uri="{FF2B5EF4-FFF2-40B4-BE49-F238E27FC236}">
                <a16:creationId xmlns:a16="http://schemas.microsoft.com/office/drawing/2014/main" id="{620EBCCF-F223-C7FD-E222-D6BB2C288983}"/>
              </a:ext>
            </a:extLst>
          </p:cNvPr>
          <p:cNvSpPr/>
          <p:nvPr/>
        </p:nvSpPr>
        <p:spPr>
          <a:xfrm>
            <a:off x="554248" y="1240534"/>
            <a:ext cx="172283" cy="232234"/>
          </a:xfrm>
          <a:prstGeom prst="rect">
            <a:avLst/>
          </a:prstGeom>
          <a:noFill/>
          <a:ln/>
        </p:spPr>
        <p:txBody>
          <a:bodyPr wrap="none" lIns="0" tIns="0" rIns="0" bIns="0" rtlCol="0" anchor="t"/>
          <a:lstStyle/>
          <a:p>
            <a:pPr marL="0" indent="0" algn="ctr">
              <a:lnSpc>
                <a:spcPts val="2250"/>
              </a:lnSpc>
              <a:buNone/>
            </a:pPr>
            <a:r>
              <a:rPr lang="en-US" sz="1800" dirty="0">
                <a:solidFill>
                  <a:schemeClr val="bg1"/>
                </a:solidFill>
                <a:latin typeface="Nunito Semi Bold" pitchFamily="34" charset="0"/>
                <a:ea typeface="Nunito Semi Bold" pitchFamily="34" charset="-122"/>
                <a:cs typeface="Nunito Semi Bold" pitchFamily="34" charset="-120"/>
              </a:rPr>
              <a:t>1</a:t>
            </a:r>
            <a:endParaRPr lang="en-US" sz="1800" dirty="0">
              <a:solidFill>
                <a:schemeClr val="bg1"/>
              </a:solidFill>
            </a:endParaRPr>
          </a:p>
        </p:txBody>
      </p:sp>
      <p:sp>
        <p:nvSpPr>
          <p:cNvPr id="5" name="Text 3">
            <a:extLst>
              <a:ext uri="{FF2B5EF4-FFF2-40B4-BE49-F238E27FC236}">
                <a16:creationId xmlns:a16="http://schemas.microsoft.com/office/drawing/2014/main" id="{3FAB6E24-1A41-807F-0448-4363048C7347}"/>
              </a:ext>
            </a:extLst>
          </p:cNvPr>
          <p:cNvSpPr/>
          <p:nvPr/>
        </p:nvSpPr>
        <p:spPr>
          <a:xfrm>
            <a:off x="1072408" y="1155405"/>
            <a:ext cx="2392204" cy="241866"/>
          </a:xfrm>
          <a:prstGeom prst="rect">
            <a:avLst/>
          </a:prstGeom>
          <a:noFill/>
          <a:ln/>
        </p:spPr>
        <p:txBody>
          <a:bodyPr wrap="none" lIns="0" tIns="0" rIns="0" bIns="0" rtlCol="0" anchor="t"/>
          <a:lstStyle/>
          <a:p>
            <a:pPr marL="0" indent="0">
              <a:lnSpc>
                <a:spcPts val="2350"/>
              </a:lnSpc>
              <a:buNone/>
            </a:pPr>
            <a:r>
              <a:rPr lang="en-US" sz="1600" dirty="0">
                <a:solidFill>
                  <a:schemeClr val="tx1"/>
                </a:solidFill>
                <a:latin typeface="Nunito Semi Bold" pitchFamily="34" charset="0"/>
                <a:ea typeface="Nunito Semi Bold" pitchFamily="34" charset="-122"/>
                <a:cs typeface="Nunito Semi Bold" pitchFamily="34" charset="-120"/>
              </a:rPr>
              <a:t>Growing Air Pollution</a:t>
            </a:r>
            <a:endParaRPr lang="en-US" sz="1600" dirty="0">
              <a:solidFill>
                <a:schemeClr val="tx1"/>
              </a:solidFill>
            </a:endParaRPr>
          </a:p>
        </p:txBody>
      </p:sp>
      <p:sp>
        <p:nvSpPr>
          <p:cNvPr id="6" name="Text 4">
            <a:extLst>
              <a:ext uri="{FF2B5EF4-FFF2-40B4-BE49-F238E27FC236}">
                <a16:creationId xmlns:a16="http://schemas.microsoft.com/office/drawing/2014/main" id="{B7D32719-C002-FDCC-C03A-728E44A23C85}"/>
              </a:ext>
            </a:extLst>
          </p:cNvPr>
          <p:cNvSpPr/>
          <p:nvPr/>
        </p:nvSpPr>
        <p:spPr>
          <a:xfrm>
            <a:off x="1065319" y="1399081"/>
            <a:ext cx="3098125" cy="1315765"/>
          </a:xfrm>
          <a:prstGeom prst="rect">
            <a:avLst/>
          </a:prstGeom>
          <a:noFill/>
          <a:ln/>
        </p:spPr>
        <p:txBody>
          <a:bodyPr wrap="square" lIns="0" tIns="0" rIns="0" bIns="0" rtlCol="0" anchor="t"/>
          <a:lstStyle/>
          <a:p>
            <a:pPr marL="0" indent="0">
              <a:lnSpc>
                <a:spcPts val="2550"/>
              </a:lnSpc>
              <a:buNone/>
            </a:pPr>
            <a:r>
              <a:rPr lang="en-US" sz="1200" dirty="0">
                <a:solidFill>
                  <a:schemeClr val="tx1"/>
                </a:solidFill>
                <a:latin typeface="PT Sans" pitchFamily="34" charset="0"/>
                <a:ea typeface="PT Sans" pitchFamily="34" charset="-122"/>
                <a:cs typeface="PT Sans" pitchFamily="34" charset="-120"/>
              </a:rPr>
              <a:t>The rapid expansion of urban centers and industrial activities has led to a significant increase in air pollution, adversely affecting human health and ecosystems.</a:t>
            </a:r>
            <a:endParaRPr lang="en-US" sz="1200" dirty="0">
              <a:solidFill>
                <a:schemeClr val="tx1"/>
              </a:solidFill>
            </a:endParaRPr>
          </a:p>
        </p:txBody>
      </p:sp>
      <p:sp>
        <p:nvSpPr>
          <p:cNvPr id="7" name="Shape 5">
            <a:extLst>
              <a:ext uri="{FF2B5EF4-FFF2-40B4-BE49-F238E27FC236}">
                <a16:creationId xmlns:a16="http://schemas.microsoft.com/office/drawing/2014/main" id="{50B29D26-6B19-BB0B-3CF9-B79B0D3CAC77}"/>
              </a:ext>
            </a:extLst>
          </p:cNvPr>
          <p:cNvSpPr/>
          <p:nvPr/>
        </p:nvSpPr>
        <p:spPr>
          <a:xfrm>
            <a:off x="4522629" y="1155405"/>
            <a:ext cx="457438" cy="370071"/>
          </a:xfrm>
          <a:prstGeom prst="roundRect">
            <a:avLst>
              <a:gd name="adj" fmla="val 66679"/>
            </a:avLst>
          </a:prstGeom>
          <a:solidFill>
            <a:srgbClr val="00002E"/>
          </a:solidFill>
          <a:ln w="22860">
            <a:solidFill>
              <a:srgbClr val="D7425E"/>
            </a:solidFill>
            <a:prstDash val="solid"/>
          </a:ln>
        </p:spPr>
        <p:txBody>
          <a:bodyPr/>
          <a:lstStyle/>
          <a:p>
            <a:endParaRPr lang="en-IN">
              <a:solidFill>
                <a:schemeClr val="bg1"/>
              </a:solidFill>
            </a:endParaRPr>
          </a:p>
        </p:txBody>
      </p:sp>
      <p:sp>
        <p:nvSpPr>
          <p:cNvPr id="8" name="Text 6">
            <a:extLst>
              <a:ext uri="{FF2B5EF4-FFF2-40B4-BE49-F238E27FC236}">
                <a16:creationId xmlns:a16="http://schemas.microsoft.com/office/drawing/2014/main" id="{FA39BBEF-B48B-F3BB-C8BB-1ED01D8B9199}"/>
              </a:ext>
            </a:extLst>
          </p:cNvPr>
          <p:cNvSpPr/>
          <p:nvPr/>
        </p:nvSpPr>
        <p:spPr>
          <a:xfrm>
            <a:off x="4665147" y="1240534"/>
            <a:ext cx="172283" cy="232234"/>
          </a:xfrm>
          <a:prstGeom prst="rect">
            <a:avLst/>
          </a:prstGeom>
          <a:noFill/>
          <a:ln/>
        </p:spPr>
        <p:txBody>
          <a:bodyPr wrap="none" lIns="0" tIns="0" rIns="0" bIns="0" rtlCol="0" anchor="t"/>
          <a:lstStyle/>
          <a:p>
            <a:pPr marL="0" indent="0" algn="ctr">
              <a:lnSpc>
                <a:spcPts val="2250"/>
              </a:lnSpc>
              <a:buNone/>
            </a:pPr>
            <a:r>
              <a:rPr lang="en-US" sz="1800" dirty="0">
                <a:solidFill>
                  <a:schemeClr val="bg1"/>
                </a:solidFill>
                <a:latin typeface="Nunito Semi Bold" pitchFamily="34" charset="0"/>
                <a:ea typeface="Nunito Semi Bold" pitchFamily="34" charset="-122"/>
                <a:cs typeface="Nunito Semi Bold" pitchFamily="34" charset="-120"/>
              </a:rPr>
              <a:t>2</a:t>
            </a:r>
            <a:endParaRPr lang="en-US" sz="1800" dirty="0">
              <a:solidFill>
                <a:schemeClr val="bg1"/>
              </a:solidFill>
            </a:endParaRPr>
          </a:p>
        </p:txBody>
      </p:sp>
      <p:sp>
        <p:nvSpPr>
          <p:cNvPr id="9" name="Text 7">
            <a:extLst>
              <a:ext uri="{FF2B5EF4-FFF2-40B4-BE49-F238E27FC236}">
                <a16:creationId xmlns:a16="http://schemas.microsoft.com/office/drawing/2014/main" id="{59603752-427F-A8CD-37AC-6E7DF9D57989}"/>
              </a:ext>
            </a:extLst>
          </p:cNvPr>
          <p:cNvSpPr/>
          <p:nvPr/>
        </p:nvSpPr>
        <p:spPr>
          <a:xfrm>
            <a:off x="5183307" y="1155405"/>
            <a:ext cx="3082052" cy="241866"/>
          </a:xfrm>
          <a:prstGeom prst="rect">
            <a:avLst/>
          </a:prstGeom>
          <a:noFill/>
          <a:ln/>
        </p:spPr>
        <p:txBody>
          <a:bodyPr wrap="none" lIns="0" tIns="0" rIns="0" bIns="0" rtlCol="0" anchor="t"/>
          <a:lstStyle/>
          <a:p>
            <a:pPr marL="0" indent="0">
              <a:lnSpc>
                <a:spcPts val="2350"/>
              </a:lnSpc>
              <a:buNone/>
            </a:pPr>
            <a:r>
              <a:rPr lang="en-US" sz="1600" dirty="0">
                <a:solidFill>
                  <a:schemeClr val="tx1"/>
                </a:solidFill>
                <a:latin typeface="Nunito Semi Bold" pitchFamily="34" charset="0"/>
                <a:ea typeface="Nunito Semi Bold" pitchFamily="34" charset="-122"/>
                <a:cs typeface="Nunito Semi Bold" pitchFamily="34" charset="-120"/>
              </a:rPr>
              <a:t>Lack of Forecasting Systems</a:t>
            </a:r>
            <a:endParaRPr lang="en-US" sz="1600" dirty="0">
              <a:solidFill>
                <a:schemeClr val="tx1"/>
              </a:solidFill>
            </a:endParaRPr>
          </a:p>
        </p:txBody>
      </p:sp>
      <p:sp>
        <p:nvSpPr>
          <p:cNvPr id="10" name="Text 8">
            <a:extLst>
              <a:ext uri="{FF2B5EF4-FFF2-40B4-BE49-F238E27FC236}">
                <a16:creationId xmlns:a16="http://schemas.microsoft.com/office/drawing/2014/main" id="{3C8B8837-D913-4907-17EB-7EBB9E5EDCE1}"/>
              </a:ext>
            </a:extLst>
          </p:cNvPr>
          <p:cNvSpPr/>
          <p:nvPr/>
        </p:nvSpPr>
        <p:spPr>
          <a:xfrm>
            <a:off x="5176218" y="1391993"/>
            <a:ext cx="3098125" cy="1315765"/>
          </a:xfrm>
          <a:prstGeom prst="rect">
            <a:avLst/>
          </a:prstGeom>
          <a:noFill/>
          <a:ln/>
        </p:spPr>
        <p:txBody>
          <a:bodyPr wrap="square" lIns="0" tIns="0" rIns="0" bIns="0" rtlCol="0" anchor="t"/>
          <a:lstStyle/>
          <a:p>
            <a:pPr marL="0" indent="0">
              <a:lnSpc>
                <a:spcPts val="2550"/>
              </a:lnSpc>
              <a:buNone/>
            </a:pPr>
            <a:r>
              <a:rPr lang="en-US" sz="1200" dirty="0">
                <a:solidFill>
                  <a:schemeClr val="tx1"/>
                </a:solidFill>
                <a:latin typeface="PT Sans" pitchFamily="34" charset="0"/>
                <a:ea typeface="PT Sans" pitchFamily="34" charset="-122"/>
                <a:cs typeface="PT Sans" pitchFamily="34" charset="-120"/>
              </a:rPr>
              <a:t>Although real-time air quality monitoring devices are available, numerous regions still lack access to reliable Air Quality Index (AQI) forecasting systems.</a:t>
            </a:r>
            <a:endParaRPr lang="en-US" sz="1200" dirty="0">
              <a:solidFill>
                <a:schemeClr val="tx1"/>
              </a:solidFill>
            </a:endParaRPr>
          </a:p>
        </p:txBody>
      </p:sp>
      <p:sp>
        <p:nvSpPr>
          <p:cNvPr id="11" name="Shape 9">
            <a:extLst>
              <a:ext uri="{FF2B5EF4-FFF2-40B4-BE49-F238E27FC236}">
                <a16:creationId xmlns:a16="http://schemas.microsoft.com/office/drawing/2014/main" id="{C0717197-D81E-0BA1-0783-778DB8D50C7A}"/>
              </a:ext>
            </a:extLst>
          </p:cNvPr>
          <p:cNvSpPr/>
          <p:nvPr/>
        </p:nvSpPr>
        <p:spPr>
          <a:xfrm>
            <a:off x="418819" y="3003778"/>
            <a:ext cx="457438" cy="370071"/>
          </a:xfrm>
          <a:prstGeom prst="roundRect">
            <a:avLst>
              <a:gd name="adj" fmla="val 66679"/>
            </a:avLst>
          </a:prstGeom>
          <a:solidFill>
            <a:srgbClr val="00002E"/>
          </a:solidFill>
          <a:ln w="22860">
            <a:solidFill>
              <a:srgbClr val="DD785E"/>
            </a:solidFill>
            <a:prstDash val="solid"/>
          </a:ln>
        </p:spPr>
        <p:txBody>
          <a:bodyPr/>
          <a:lstStyle/>
          <a:p>
            <a:endParaRPr lang="en-IN">
              <a:solidFill>
                <a:schemeClr val="bg1"/>
              </a:solidFill>
            </a:endParaRPr>
          </a:p>
        </p:txBody>
      </p:sp>
      <p:sp>
        <p:nvSpPr>
          <p:cNvPr id="12" name="Text 10">
            <a:extLst>
              <a:ext uri="{FF2B5EF4-FFF2-40B4-BE49-F238E27FC236}">
                <a16:creationId xmlns:a16="http://schemas.microsoft.com/office/drawing/2014/main" id="{AC49BC99-B5E9-FFB4-00F3-298259593423}"/>
              </a:ext>
            </a:extLst>
          </p:cNvPr>
          <p:cNvSpPr/>
          <p:nvPr/>
        </p:nvSpPr>
        <p:spPr>
          <a:xfrm>
            <a:off x="561336" y="3088908"/>
            <a:ext cx="172283" cy="232234"/>
          </a:xfrm>
          <a:prstGeom prst="rect">
            <a:avLst/>
          </a:prstGeom>
          <a:noFill/>
          <a:ln/>
        </p:spPr>
        <p:txBody>
          <a:bodyPr wrap="none" lIns="0" tIns="0" rIns="0" bIns="0" rtlCol="0" anchor="t"/>
          <a:lstStyle/>
          <a:p>
            <a:pPr marL="0" indent="0" algn="ctr">
              <a:lnSpc>
                <a:spcPts val="2250"/>
              </a:lnSpc>
              <a:buNone/>
            </a:pPr>
            <a:r>
              <a:rPr lang="en-US" sz="1800" dirty="0">
                <a:solidFill>
                  <a:schemeClr val="bg1"/>
                </a:solidFill>
                <a:latin typeface="Nunito Semi Bold" pitchFamily="34" charset="0"/>
                <a:ea typeface="Nunito Semi Bold" pitchFamily="34" charset="-122"/>
                <a:cs typeface="Nunito Semi Bold" pitchFamily="34" charset="-120"/>
              </a:rPr>
              <a:t>3</a:t>
            </a:r>
            <a:endParaRPr lang="en-US" sz="1800" dirty="0">
              <a:solidFill>
                <a:schemeClr val="bg1"/>
              </a:solidFill>
            </a:endParaRPr>
          </a:p>
        </p:txBody>
      </p:sp>
      <p:sp>
        <p:nvSpPr>
          <p:cNvPr id="13" name="Text 11">
            <a:extLst>
              <a:ext uri="{FF2B5EF4-FFF2-40B4-BE49-F238E27FC236}">
                <a16:creationId xmlns:a16="http://schemas.microsoft.com/office/drawing/2014/main" id="{AC97C79C-CF97-EF59-D71D-D9A44537C0B0}"/>
              </a:ext>
            </a:extLst>
          </p:cNvPr>
          <p:cNvSpPr/>
          <p:nvPr/>
        </p:nvSpPr>
        <p:spPr>
          <a:xfrm>
            <a:off x="1079496" y="3003778"/>
            <a:ext cx="3098125" cy="483731"/>
          </a:xfrm>
          <a:prstGeom prst="rect">
            <a:avLst/>
          </a:prstGeom>
          <a:noFill/>
          <a:ln/>
        </p:spPr>
        <p:txBody>
          <a:bodyPr wrap="square" lIns="0" tIns="0" rIns="0" bIns="0" rtlCol="0" anchor="t"/>
          <a:lstStyle/>
          <a:p>
            <a:pPr marL="0" indent="0">
              <a:lnSpc>
                <a:spcPts val="2350"/>
              </a:lnSpc>
              <a:buNone/>
            </a:pPr>
            <a:r>
              <a:rPr lang="en-US" sz="1600" dirty="0">
                <a:solidFill>
                  <a:schemeClr val="tx1"/>
                </a:solidFill>
                <a:latin typeface="Nunito Semi Bold" pitchFamily="34" charset="0"/>
                <a:ea typeface="Nunito Semi Bold" pitchFamily="34" charset="-122"/>
                <a:cs typeface="Nunito Semi Bold" pitchFamily="34" charset="-120"/>
              </a:rPr>
              <a:t>Challenge of Accurate Prediction</a:t>
            </a:r>
            <a:endParaRPr lang="en-US" sz="1600" dirty="0">
              <a:solidFill>
                <a:schemeClr val="tx1"/>
              </a:solidFill>
            </a:endParaRPr>
          </a:p>
        </p:txBody>
      </p:sp>
      <p:sp>
        <p:nvSpPr>
          <p:cNvPr id="14" name="Text 12">
            <a:extLst>
              <a:ext uri="{FF2B5EF4-FFF2-40B4-BE49-F238E27FC236}">
                <a16:creationId xmlns:a16="http://schemas.microsoft.com/office/drawing/2014/main" id="{7956884D-4E50-2A5F-314F-34EF3A6CF0D3}"/>
              </a:ext>
            </a:extLst>
          </p:cNvPr>
          <p:cNvSpPr/>
          <p:nvPr/>
        </p:nvSpPr>
        <p:spPr>
          <a:xfrm>
            <a:off x="1093672" y="3237634"/>
            <a:ext cx="3187705" cy="1842071"/>
          </a:xfrm>
          <a:prstGeom prst="rect">
            <a:avLst/>
          </a:prstGeom>
          <a:noFill/>
          <a:ln/>
        </p:spPr>
        <p:txBody>
          <a:bodyPr wrap="square" lIns="0" tIns="0" rIns="0" bIns="0" rtlCol="0" anchor="t"/>
          <a:lstStyle/>
          <a:p>
            <a:pPr marL="0" indent="0">
              <a:lnSpc>
                <a:spcPts val="2550"/>
              </a:lnSpc>
              <a:buNone/>
            </a:pPr>
            <a:r>
              <a:rPr lang="en-US" sz="1200" dirty="0">
                <a:solidFill>
                  <a:schemeClr val="tx1"/>
                </a:solidFill>
                <a:latin typeface="PT Sans" pitchFamily="34" charset="0"/>
                <a:ea typeface="PT Sans" pitchFamily="34" charset="-122"/>
                <a:cs typeface="PT Sans" pitchFamily="34" charset="-120"/>
              </a:rPr>
              <a:t>The primary challenge lies in developing a model capable of accurately predicting the AQI, even when confronted with heterogeneous pollutant data, to facilitate proactive measures and informed policy decisions.</a:t>
            </a:r>
            <a:endParaRPr lang="en-US" sz="1200" dirty="0">
              <a:solidFill>
                <a:schemeClr val="tx1"/>
              </a:solidFill>
            </a:endParaRPr>
          </a:p>
        </p:txBody>
      </p:sp>
      <p:sp>
        <p:nvSpPr>
          <p:cNvPr id="15" name="Shape 13">
            <a:extLst>
              <a:ext uri="{FF2B5EF4-FFF2-40B4-BE49-F238E27FC236}">
                <a16:creationId xmlns:a16="http://schemas.microsoft.com/office/drawing/2014/main" id="{470A38DA-D9F1-5A9C-C5D9-E89E996F3F96}"/>
              </a:ext>
            </a:extLst>
          </p:cNvPr>
          <p:cNvSpPr/>
          <p:nvPr/>
        </p:nvSpPr>
        <p:spPr>
          <a:xfrm>
            <a:off x="4529717" y="3003778"/>
            <a:ext cx="457438" cy="370071"/>
          </a:xfrm>
          <a:prstGeom prst="roundRect">
            <a:avLst>
              <a:gd name="adj" fmla="val 66679"/>
            </a:avLst>
          </a:prstGeom>
          <a:solidFill>
            <a:srgbClr val="00002E"/>
          </a:solidFill>
          <a:ln w="22860">
            <a:solidFill>
              <a:srgbClr val="48A8E2"/>
            </a:solidFill>
            <a:prstDash val="solid"/>
          </a:ln>
        </p:spPr>
        <p:txBody>
          <a:bodyPr/>
          <a:lstStyle/>
          <a:p>
            <a:endParaRPr lang="en-IN">
              <a:solidFill>
                <a:schemeClr val="bg1"/>
              </a:solidFill>
            </a:endParaRPr>
          </a:p>
        </p:txBody>
      </p:sp>
      <p:sp>
        <p:nvSpPr>
          <p:cNvPr id="16" name="Text 14">
            <a:extLst>
              <a:ext uri="{FF2B5EF4-FFF2-40B4-BE49-F238E27FC236}">
                <a16:creationId xmlns:a16="http://schemas.microsoft.com/office/drawing/2014/main" id="{64A6CA66-E4F7-95F5-4789-E29B562576F1}"/>
              </a:ext>
            </a:extLst>
          </p:cNvPr>
          <p:cNvSpPr/>
          <p:nvPr/>
        </p:nvSpPr>
        <p:spPr>
          <a:xfrm>
            <a:off x="4672235" y="3088908"/>
            <a:ext cx="172283" cy="232234"/>
          </a:xfrm>
          <a:prstGeom prst="rect">
            <a:avLst/>
          </a:prstGeom>
          <a:noFill/>
          <a:ln/>
        </p:spPr>
        <p:txBody>
          <a:bodyPr wrap="none" lIns="0" tIns="0" rIns="0" bIns="0" rtlCol="0" anchor="t"/>
          <a:lstStyle/>
          <a:p>
            <a:pPr marL="0" indent="0" algn="ctr">
              <a:lnSpc>
                <a:spcPts val="2250"/>
              </a:lnSpc>
              <a:buNone/>
            </a:pPr>
            <a:r>
              <a:rPr lang="en-US" sz="1800" dirty="0">
                <a:solidFill>
                  <a:schemeClr val="bg1"/>
                </a:solidFill>
                <a:latin typeface="Nunito Semi Bold" pitchFamily="34" charset="0"/>
                <a:ea typeface="Nunito Semi Bold" pitchFamily="34" charset="-122"/>
                <a:cs typeface="Nunito Semi Bold" pitchFamily="34" charset="-120"/>
              </a:rPr>
              <a:t>4</a:t>
            </a:r>
            <a:endParaRPr lang="en-US" sz="1800" dirty="0">
              <a:solidFill>
                <a:schemeClr val="bg1"/>
              </a:solidFill>
            </a:endParaRPr>
          </a:p>
        </p:txBody>
      </p:sp>
      <p:sp>
        <p:nvSpPr>
          <p:cNvPr id="17" name="Text 15">
            <a:extLst>
              <a:ext uri="{FF2B5EF4-FFF2-40B4-BE49-F238E27FC236}">
                <a16:creationId xmlns:a16="http://schemas.microsoft.com/office/drawing/2014/main" id="{1E0C4F00-DAFC-DF80-F4B3-354EE5EB6DE4}"/>
              </a:ext>
            </a:extLst>
          </p:cNvPr>
          <p:cNvSpPr/>
          <p:nvPr/>
        </p:nvSpPr>
        <p:spPr>
          <a:xfrm>
            <a:off x="5190395" y="3003778"/>
            <a:ext cx="3098125" cy="483731"/>
          </a:xfrm>
          <a:prstGeom prst="rect">
            <a:avLst/>
          </a:prstGeom>
          <a:noFill/>
          <a:ln/>
        </p:spPr>
        <p:txBody>
          <a:bodyPr wrap="square" lIns="0" tIns="0" rIns="0" bIns="0" rtlCol="0" anchor="t"/>
          <a:lstStyle/>
          <a:p>
            <a:pPr marL="0" indent="0">
              <a:lnSpc>
                <a:spcPts val="2350"/>
              </a:lnSpc>
              <a:buNone/>
            </a:pPr>
            <a:r>
              <a:rPr lang="en-US" sz="1600" dirty="0">
                <a:solidFill>
                  <a:schemeClr val="tx1"/>
                </a:solidFill>
                <a:latin typeface="Nunito Semi Bold" pitchFamily="34" charset="0"/>
                <a:ea typeface="Nunito Semi Bold" pitchFamily="34" charset="-122"/>
                <a:cs typeface="Nunito Semi Bold" pitchFamily="34" charset="-120"/>
              </a:rPr>
              <a:t>Scalable and Adaptable Solution</a:t>
            </a:r>
            <a:endParaRPr lang="en-US" sz="1600" dirty="0">
              <a:solidFill>
                <a:schemeClr val="tx1"/>
              </a:solidFill>
            </a:endParaRPr>
          </a:p>
        </p:txBody>
      </p:sp>
      <p:sp>
        <p:nvSpPr>
          <p:cNvPr id="18" name="Text 16">
            <a:extLst>
              <a:ext uri="{FF2B5EF4-FFF2-40B4-BE49-F238E27FC236}">
                <a16:creationId xmlns:a16="http://schemas.microsoft.com/office/drawing/2014/main" id="{6ED22488-F8B1-5907-815F-AC53A6298448}"/>
              </a:ext>
            </a:extLst>
          </p:cNvPr>
          <p:cNvSpPr/>
          <p:nvPr/>
        </p:nvSpPr>
        <p:spPr>
          <a:xfrm>
            <a:off x="5204571" y="3237634"/>
            <a:ext cx="3187705" cy="1842071"/>
          </a:xfrm>
          <a:prstGeom prst="rect">
            <a:avLst/>
          </a:prstGeom>
          <a:noFill/>
          <a:ln/>
        </p:spPr>
        <p:txBody>
          <a:bodyPr wrap="square" lIns="0" tIns="0" rIns="0" bIns="0" rtlCol="0" anchor="t"/>
          <a:lstStyle/>
          <a:p>
            <a:pPr marL="0" indent="0">
              <a:lnSpc>
                <a:spcPts val="2550"/>
              </a:lnSpc>
              <a:buNone/>
            </a:pPr>
            <a:r>
              <a:rPr lang="en-US" sz="1200" dirty="0">
                <a:solidFill>
                  <a:schemeClr val="tx1"/>
                </a:solidFill>
                <a:latin typeface="PT Sans" pitchFamily="34" charset="0"/>
                <a:ea typeface="PT Sans" pitchFamily="34" charset="-122"/>
                <a:cs typeface="PT Sans" pitchFamily="34" charset="-120"/>
              </a:rPr>
              <a:t>This initiative addresses this challenge by employing machine-learning techniques to forecast AQI using publicly available pollutant information, ensuring that the system is both scalable and adaptable.</a:t>
            </a:r>
            <a:endParaRPr lang="en-US" sz="1200" dirty="0">
              <a:solidFill>
                <a:schemeClr val="tx1"/>
              </a:solidFill>
            </a:endParaRPr>
          </a:p>
        </p:txBody>
      </p:sp>
    </p:spTree>
    <p:extLst>
      <p:ext uri="{BB962C8B-B14F-4D97-AF65-F5344CB8AC3E}">
        <p14:creationId xmlns:p14="http://schemas.microsoft.com/office/powerpoint/2010/main" val="3982065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74575" y="812799"/>
            <a:ext cx="2936082" cy="322263"/>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sp>
        <p:nvSpPr>
          <p:cNvPr id="3" name="Shape 1">
            <a:extLst>
              <a:ext uri="{FF2B5EF4-FFF2-40B4-BE49-F238E27FC236}">
                <a16:creationId xmlns:a16="http://schemas.microsoft.com/office/drawing/2014/main" id="{8391E508-A628-1408-DB98-408286A44558}"/>
              </a:ext>
            </a:extLst>
          </p:cNvPr>
          <p:cNvSpPr/>
          <p:nvPr/>
        </p:nvSpPr>
        <p:spPr>
          <a:xfrm>
            <a:off x="261138" y="1713547"/>
            <a:ext cx="8774006" cy="57196"/>
          </a:xfrm>
          <a:prstGeom prst="roundRect">
            <a:avLst>
              <a:gd name="adj" fmla="val 1079487"/>
            </a:avLst>
          </a:prstGeom>
          <a:ln/>
        </p:spPr>
        <p:style>
          <a:lnRef idx="2">
            <a:schemeClr val="accent4"/>
          </a:lnRef>
          <a:fillRef idx="1">
            <a:schemeClr val="lt1"/>
          </a:fillRef>
          <a:effectRef idx="0">
            <a:schemeClr val="accent4"/>
          </a:effectRef>
          <a:fontRef idx="minor">
            <a:schemeClr val="dk1"/>
          </a:fontRef>
        </p:style>
      </p:sp>
      <p:sp>
        <p:nvSpPr>
          <p:cNvPr id="4" name="Shape 2">
            <a:extLst>
              <a:ext uri="{FF2B5EF4-FFF2-40B4-BE49-F238E27FC236}">
                <a16:creationId xmlns:a16="http://schemas.microsoft.com/office/drawing/2014/main" id="{4397273B-98CB-A49A-6BB9-467F49B757A0}"/>
              </a:ext>
            </a:extLst>
          </p:cNvPr>
          <p:cNvSpPr/>
          <p:nvPr/>
        </p:nvSpPr>
        <p:spPr>
          <a:xfrm>
            <a:off x="1137829" y="1713489"/>
            <a:ext cx="45719" cy="528779"/>
          </a:xfrm>
          <a:prstGeom prst="roundRect">
            <a:avLst>
              <a:gd name="adj" fmla="val 1079487"/>
            </a:avLst>
          </a:prstGeom>
          <a:solidFill>
            <a:srgbClr val="F2B42D"/>
          </a:solidFill>
          <a:ln/>
        </p:spPr>
      </p:sp>
      <p:sp>
        <p:nvSpPr>
          <p:cNvPr id="5" name="Shape 3">
            <a:extLst>
              <a:ext uri="{FF2B5EF4-FFF2-40B4-BE49-F238E27FC236}">
                <a16:creationId xmlns:a16="http://schemas.microsoft.com/office/drawing/2014/main" id="{24E9E0F3-23BA-725B-80D8-BA66AD6AE2BD}"/>
              </a:ext>
            </a:extLst>
          </p:cNvPr>
          <p:cNvSpPr/>
          <p:nvPr/>
        </p:nvSpPr>
        <p:spPr>
          <a:xfrm>
            <a:off x="973903" y="1546621"/>
            <a:ext cx="390260" cy="339918"/>
          </a:xfrm>
          <a:prstGeom prst="roundRect">
            <a:avLst>
              <a:gd name="adj" fmla="val 66670"/>
            </a:avLst>
          </a:prstGeom>
          <a:solidFill>
            <a:srgbClr val="00002E"/>
          </a:solidFill>
          <a:ln w="22860">
            <a:solidFill>
              <a:srgbClr val="F2B42D"/>
            </a:solidFill>
            <a:prstDash val="solid"/>
          </a:ln>
        </p:spPr>
      </p:sp>
      <p:sp>
        <p:nvSpPr>
          <p:cNvPr id="6" name="Text 4">
            <a:extLst>
              <a:ext uri="{FF2B5EF4-FFF2-40B4-BE49-F238E27FC236}">
                <a16:creationId xmlns:a16="http://schemas.microsoft.com/office/drawing/2014/main" id="{46535104-C3CC-803D-A3F2-8CE0658530F1}"/>
              </a:ext>
            </a:extLst>
          </p:cNvPr>
          <p:cNvSpPr/>
          <p:nvPr/>
        </p:nvSpPr>
        <p:spPr>
          <a:xfrm>
            <a:off x="1095132" y="1594994"/>
            <a:ext cx="146972" cy="213299"/>
          </a:xfrm>
          <a:prstGeom prst="rect">
            <a:avLst/>
          </a:prstGeom>
          <a:noFill/>
          <a:ln/>
        </p:spPr>
        <p:txBody>
          <a:bodyPr wrap="none" lIns="0" tIns="0" rIns="0" bIns="0" rtlCol="0" anchor="t"/>
          <a:lstStyle/>
          <a:p>
            <a:pPr marL="0" indent="0" algn="ctr">
              <a:lnSpc>
                <a:spcPts val="2400"/>
              </a:lnSpc>
              <a:buNone/>
            </a:pPr>
            <a:r>
              <a:rPr lang="en-US" sz="1200" dirty="0">
                <a:solidFill>
                  <a:schemeClr val="bg1"/>
                </a:solidFill>
                <a:latin typeface="Nunito Semi Bold" pitchFamily="34" charset="0"/>
                <a:ea typeface="Nunito Semi Bold" pitchFamily="34" charset="-122"/>
                <a:cs typeface="Nunito Semi Bold" pitchFamily="34" charset="-120"/>
              </a:rPr>
              <a:t>1</a:t>
            </a:r>
            <a:endParaRPr lang="en-US" sz="1200" dirty="0">
              <a:solidFill>
                <a:schemeClr val="bg1"/>
              </a:solidFill>
            </a:endParaRPr>
          </a:p>
        </p:txBody>
      </p:sp>
      <p:sp>
        <p:nvSpPr>
          <p:cNvPr id="7" name="Text 5">
            <a:extLst>
              <a:ext uri="{FF2B5EF4-FFF2-40B4-BE49-F238E27FC236}">
                <a16:creationId xmlns:a16="http://schemas.microsoft.com/office/drawing/2014/main" id="{03ADBBC7-1348-F994-7FAC-C61D5874E13E}"/>
              </a:ext>
            </a:extLst>
          </p:cNvPr>
          <p:cNvSpPr/>
          <p:nvPr/>
        </p:nvSpPr>
        <p:spPr>
          <a:xfrm>
            <a:off x="195125" y="2141776"/>
            <a:ext cx="2040651" cy="222074"/>
          </a:xfrm>
          <a:prstGeom prst="rect">
            <a:avLst/>
          </a:prstGeom>
          <a:noFill/>
          <a:ln/>
        </p:spPr>
        <p:txBody>
          <a:bodyPr wrap="none" lIns="0" tIns="0" rIns="0" bIns="0" rtlCol="0" anchor="t"/>
          <a:lstStyle/>
          <a:p>
            <a:pPr marL="0" indent="0" algn="ctr">
              <a:lnSpc>
                <a:spcPts val="2500"/>
              </a:lnSpc>
              <a:buNone/>
            </a:pPr>
            <a:r>
              <a:rPr lang="en-US" sz="1100" dirty="0">
                <a:solidFill>
                  <a:schemeClr val="tx1"/>
                </a:solidFill>
                <a:latin typeface="Nunito Semi Bold" pitchFamily="34" charset="0"/>
                <a:ea typeface="Nunito Semi Bold" pitchFamily="34" charset="-122"/>
                <a:cs typeface="Nunito Semi Bold" pitchFamily="34" charset="-120"/>
              </a:rPr>
              <a:t>Data Collection</a:t>
            </a:r>
            <a:endParaRPr lang="en-US" sz="1100" dirty="0">
              <a:solidFill>
                <a:schemeClr val="tx1"/>
              </a:solidFill>
            </a:endParaRPr>
          </a:p>
        </p:txBody>
      </p:sp>
      <p:sp>
        <p:nvSpPr>
          <p:cNvPr id="8" name="Text 6">
            <a:extLst>
              <a:ext uri="{FF2B5EF4-FFF2-40B4-BE49-F238E27FC236}">
                <a16:creationId xmlns:a16="http://schemas.microsoft.com/office/drawing/2014/main" id="{528A4193-B4D7-934A-761E-E9FD5EE2B247}"/>
              </a:ext>
            </a:extLst>
          </p:cNvPr>
          <p:cNvSpPr/>
          <p:nvPr/>
        </p:nvSpPr>
        <p:spPr>
          <a:xfrm>
            <a:off x="58057" y="2399819"/>
            <a:ext cx="2416629" cy="2658409"/>
          </a:xfrm>
          <a:prstGeom prst="rect">
            <a:avLst/>
          </a:prstGeom>
          <a:noFill/>
          <a:ln/>
        </p:spPr>
        <p:txBody>
          <a:bodyPr wrap="square" lIns="0" tIns="0" rIns="0" bIns="0" rtlCol="0" anchor="t"/>
          <a:lstStyle/>
          <a:p>
            <a:pPr marL="0" indent="0" algn="ctr">
              <a:lnSpc>
                <a:spcPts val="2750"/>
              </a:lnSpc>
              <a:buNone/>
            </a:pPr>
            <a:r>
              <a:rPr lang="en-US" sz="1050" dirty="0">
                <a:solidFill>
                  <a:schemeClr val="tx1"/>
                </a:solidFill>
                <a:latin typeface="PT Sans" pitchFamily="34" charset="0"/>
                <a:ea typeface="PT Sans" pitchFamily="34" charset="-122"/>
                <a:cs typeface="PT Sans" pitchFamily="34" charset="-120"/>
              </a:rPr>
              <a:t>This study utilized air pollutant data from to 2015-2020 to forecast the Air Quality Index (AQI). The analysis incorporates measurements of various pollutants, including PM2.5, PM10, NO, NO2, NH3, CO, SO2, O3, Benzene, Toluene, and Xylene, gathered from diverse sources.</a:t>
            </a:r>
            <a:endParaRPr lang="en-US" sz="1050" dirty="0">
              <a:solidFill>
                <a:schemeClr val="tx1"/>
              </a:solidFill>
            </a:endParaRPr>
          </a:p>
        </p:txBody>
      </p:sp>
      <p:sp>
        <p:nvSpPr>
          <p:cNvPr id="9" name="Shape 7">
            <a:extLst>
              <a:ext uri="{FF2B5EF4-FFF2-40B4-BE49-F238E27FC236}">
                <a16:creationId xmlns:a16="http://schemas.microsoft.com/office/drawing/2014/main" id="{0D9FEDD6-E800-6343-1D2E-8A5F02E2C0BC}"/>
              </a:ext>
            </a:extLst>
          </p:cNvPr>
          <p:cNvSpPr/>
          <p:nvPr/>
        </p:nvSpPr>
        <p:spPr>
          <a:xfrm>
            <a:off x="3653540" y="1698975"/>
            <a:ext cx="45719" cy="528779"/>
          </a:xfrm>
          <a:prstGeom prst="roundRect">
            <a:avLst>
              <a:gd name="adj" fmla="val 1079487"/>
            </a:avLst>
          </a:prstGeom>
          <a:solidFill>
            <a:srgbClr val="D7425E"/>
          </a:solidFill>
          <a:ln/>
        </p:spPr>
      </p:sp>
      <p:sp>
        <p:nvSpPr>
          <p:cNvPr id="10" name="Shape 8">
            <a:extLst>
              <a:ext uri="{FF2B5EF4-FFF2-40B4-BE49-F238E27FC236}">
                <a16:creationId xmlns:a16="http://schemas.microsoft.com/office/drawing/2014/main" id="{90107FF3-62B2-6D40-F3ED-798F29FFCF26}"/>
              </a:ext>
            </a:extLst>
          </p:cNvPr>
          <p:cNvSpPr/>
          <p:nvPr/>
        </p:nvSpPr>
        <p:spPr>
          <a:xfrm>
            <a:off x="3482358" y="1524849"/>
            <a:ext cx="390260" cy="339918"/>
          </a:xfrm>
          <a:prstGeom prst="roundRect">
            <a:avLst>
              <a:gd name="adj" fmla="val 66670"/>
            </a:avLst>
          </a:prstGeom>
          <a:solidFill>
            <a:srgbClr val="00002E"/>
          </a:solidFill>
          <a:ln w="22860">
            <a:solidFill>
              <a:srgbClr val="D7425E"/>
            </a:solidFill>
            <a:prstDash val="solid"/>
          </a:ln>
        </p:spPr>
      </p:sp>
      <p:sp>
        <p:nvSpPr>
          <p:cNvPr id="11" name="Text 9">
            <a:extLst>
              <a:ext uri="{FF2B5EF4-FFF2-40B4-BE49-F238E27FC236}">
                <a16:creationId xmlns:a16="http://schemas.microsoft.com/office/drawing/2014/main" id="{78D0B88A-CAD0-19B8-6B37-EDD7A666285F}"/>
              </a:ext>
            </a:extLst>
          </p:cNvPr>
          <p:cNvSpPr/>
          <p:nvPr/>
        </p:nvSpPr>
        <p:spPr>
          <a:xfrm>
            <a:off x="3610844" y="1573222"/>
            <a:ext cx="146972" cy="213299"/>
          </a:xfrm>
          <a:prstGeom prst="rect">
            <a:avLst/>
          </a:prstGeom>
          <a:noFill/>
          <a:ln/>
        </p:spPr>
        <p:txBody>
          <a:bodyPr wrap="none" lIns="0" tIns="0" rIns="0" bIns="0" rtlCol="0" anchor="t"/>
          <a:lstStyle/>
          <a:p>
            <a:pPr marL="0" indent="0" algn="ctr">
              <a:lnSpc>
                <a:spcPts val="2400"/>
              </a:lnSpc>
              <a:buNone/>
            </a:pPr>
            <a:r>
              <a:rPr lang="en-US" sz="1200" dirty="0">
                <a:solidFill>
                  <a:schemeClr val="bg1"/>
                </a:solidFill>
                <a:latin typeface="Nunito Semi Bold" pitchFamily="34" charset="0"/>
                <a:ea typeface="Nunito Semi Bold" pitchFamily="34" charset="-122"/>
                <a:cs typeface="Nunito Semi Bold" pitchFamily="34" charset="-120"/>
              </a:rPr>
              <a:t>2</a:t>
            </a:r>
            <a:endParaRPr lang="en-US" sz="1200" dirty="0">
              <a:solidFill>
                <a:schemeClr val="bg1"/>
              </a:solidFill>
            </a:endParaRPr>
          </a:p>
        </p:txBody>
      </p:sp>
      <p:sp>
        <p:nvSpPr>
          <p:cNvPr id="12" name="Text 10">
            <a:extLst>
              <a:ext uri="{FF2B5EF4-FFF2-40B4-BE49-F238E27FC236}">
                <a16:creationId xmlns:a16="http://schemas.microsoft.com/office/drawing/2014/main" id="{1AF150CC-5E2A-0DF6-A840-0E2C0C819691}"/>
              </a:ext>
            </a:extLst>
          </p:cNvPr>
          <p:cNvSpPr/>
          <p:nvPr/>
        </p:nvSpPr>
        <p:spPr>
          <a:xfrm>
            <a:off x="2638266" y="2156291"/>
            <a:ext cx="2040651" cy="222074"/>
          </a:xfrm>
          <a:prstGeom prst="rect">
            <a:avLst/>
          </a:prstGeom>
          <a:noFill/>
          <a:ln/>
        </p:spPr>
        <p:txBody>
          <a:bodyPr wrap="none" lIns="0" tIns="0" rIns="0" bIns="0" rtlCol="0" anchor="t"/>
          <a:lstStyle/>
          <a:p>
            <a:pPr marL="0" indent="0" algn="ctr">
              <a:lnSpc>
                <a:spcPts val="2500"/>
              </a:lnSpc>
              <a:buNone/>
            </a:pPr>
            <a:r>
              <a:rPr lang="en-US" sz="1100" dirty="0">
                <a:solidFill>
                  <a:schemeClr val="tx1"/>
                </a:solidFill>
                <a:latin typeface="Nunito Semi Bold" pitchFamily="34" charset="0"/>
                <a:ea typeface="Nunito Semi Bold" pitchFamily="34" charset="-122"/>
                <a:cs typeface="Nunito Semi Bold" pitchFamily="34" charset="-120"/>
              </a:rPr>
              <a:t>Data Preprocessing</a:t>
            </a:r>
            <a:endParaRPr lang="en-US" sz="1100" dirty="0">
              <a:solidFill>
                <a:schemeClr val="tx1"/>
              </a:solidFill>
            </a:endParaRPr>
          </a:p>
        </p:txBody>
      </p:sp>
      <p:sp>
        <p:nvSpPr>
          <p:cNvPr id="13" name="Text 11">
            <a:extLst>
              <a:ext uri="{FF2B5EF4-FFF2-40B4-BE49-F238E27FC236}">
                <a16:creationId xmlns:a16="http://schemas.microsoft.com/office/drawing/2014/main" id="{25968BF3-ADC0-DC09-85A5-42A955586061}"/>
              </a:ext>
            </a:extLst>
          </p:cNvPr>
          <p:cNvSpPr/>
          <p:nvPr/>
        </p:nvSpPr>
        <p:spPr>
          <a:xfrm>
            <a:off x="2588296" y="2414333"/>
            <a:ext cx="2063533" cy="1933389"/>
          </a:xfrm>
          <a:prstGeom prst="rect">
            <a:avLst/>
          </a:prstGeom>
          <a:noFill/>
          <a:ln/>
        </p:spPr>
        <p:txBody>
          <a:bodyPr wrap="square" lIns="0" tIns="0" rIns="0" bIns="0" rtlCol="0" anchor="t"/>
          <a:lstStyle/>
          <a:p>
            <a:pPr marL="0" indent="0" algn="ctr">
              <a:lnSpc>
                <a:spcPts val="2750"/>
              </a:lnSpc>
              <a:buNone/>
            </a:pPr>
            <a:r>
              <a:rPr lang="en-US" sz="1050" dirty="0">
                <a:solidFill>
                  <a:schemeClr val="tx1"/>
                </a:solidFill>
                <a:latin typeface="PT Sans" pitchFamily="34" charset="0"/>
                <a:ea typeface="PT Sans" pitchFamily="34" charset="-122"/>
                <a:cs typeface="PT Sans" pitchFamily="34" charset="-120"/>
              </a:rPr>
              <a:t>To ensure precise model training, the dataset underwent extensive preprocessing, which involved addressing missing data points, eliminating outliers, and normalizing the features.</a:t>
            </a:r>
            <a:endParaRPr lang="en-US" sz="1050" dirty="0">
              <a:solidFill>
                <a:schemeClr val="tx1"/>
              </a:solidFill>
            </a:endParaRPr>
          </a:p>
        </p:txBody>
      </p:sp>
      <p:sp>
        <p:nvSpPr>
          <p:cNvPr id="14" name="Shape 12">
            <a:extLst>
              <a:ext uri="{FF2B5EF4-FFF2-40B4-BE49-F238E27FC236}">
                <a16:creationId xmlns:a16="http://schemas.microsoft.com/office/drawing/2014/main" id="{FC6716E9-B8D9-2239-E0E4-94BD35F80DFD}"/>
              </a:ext>
            </a:extLst>
          </p:cNvPr>
          <p:cNvSpPr/>
          <p:nvPr/>
        </p:nvSpPr>
        <p:spPr>
          <a:xfrm>
            <a:off x="5922627" y="1706232"/>
            <a:ext cx="45719" cy="528779"/>
          </a:xfrm>
          <a:prstGeom prst="roundRect">
            <a:avLst>
              <a:gd name="adj" fmla="val 1079487"/>
            </a:avLst>
          </a:prstGeom>
          <a:solidFill>
            <a:srgbClr val="DD785E"/>
          </a:solidFill>
          <a:ln/>
        </p:spPr>
      </p:sp>
      <p:sp>
        <p:nvSpPr>
          <p:cNvPr id="15" name="Shape 13">
            <a:extLst>
              <a:ext uri="{FF2B5EF4-FFF2-40B4-BE49-F238E27FC236}">
                <a16:creationId xmlns:a16="http://schemas.microsoft.com/office/drawing/2014/main" id="{E0EFA059-69C4-6D0E-A481-8F9D655DF0BD}"/>
              </a:ext>
            </a:extLst>
          </p:cNvPr>
          <p:cNvSpPr/>
          <p:nvPr/>
        </p:nvSpPr>
        <p:spPr>
          <a:xfrm>
            <a:off x="5744187" y="1553878"/>
            <a:ext cx="390260" cy="339918"/>
          </a:xfrm>
          <a:prstGeom prst="roundRect">
            <a:avLst>
              <a:gd name="adj" fmla="val 66670"/>
            </a:avLst>
          </a:prstGeom>
          <a:solidFill>
            <a:srgbClr val="00002E"/>
          </a:solidFill>
          <a:ln w="22860">
            <a:solidFill>
              <a:srgbClr val="DD785E"/>
            </a:solidFill>
            <a:prstDash val="solid"/>
          </a:ln>
        </p:spPr>
      </p:sp>
      <p:sp>
        <p:nvSpPr>
          <p:cNvPr id="16" name="Text 14">
            <a:extLst>
              <a:ext uri="{FF2B5EF4-FFF2-40B4-BE49-F238E27FC236}">
                <a16:creationId xmlns:a16="http://schemas.microsoft.com/office/drawing/2014/main" id="{AFDEA714-B529-05B0-FACE-D9D55F513BA9}"/>
              </a:ext>
            </a:extLst>
          </p:cNvPr>
          <p:cNvSpPr/>
          <p:nvPr/>
        </p:nvSpPr>
        <p:spPr>
          <a:xfrm>
            <a:off x="5879930" y="1551451"/>
            <a:ext cx="146972" cy="213299"/>
          </a:xfrm>
          <a:prstGeom prst="rect">
            <a:avLst/>
          </a:prstGeom>
          <a:noFill/>
          <a:ln/>
        </p:spPr>
        <p:txBody>
          <a:bodyPr wrap="none" lIns="0" tIns="0" rIns="0" bIns="0" rtlCol="0" anchor="t"/>
          <a:lstStyle/>
          <a:p>
            <a:pPr marL="0" indent="0" algn="ctr">
              <a:lnSpc>
                <a:spcPts val="2400"/>
              </a:lnSpc>
              <a:buNone/>
            </a:pPr>
            <a:r>
              <a:rPr lang="en-US" sz="1200" dirty="0">
                <a:solidFill>
                  <a:schemeClr val="bg1"/>
                </a:solidFill>
                <a:latin typeface="Nunito Semi Bold" pitchFamily="34" charset="0"/>
                <a:ea typeface="Nunito Semi Bold" pitchFamily="34" charset="-122"/>
                <a:cs typeface="Nunito Semi Bold" pitchFamily="34" charset="-120"/>
              </a:rPr>
              <a:t>3</a:t>
            </a:r>
            <a:endParaRPr lang="en-US" sz="1200" dirty="0">
              <a:solidFill>
                <a:schemeClr val="bg1"/>
              </a:solidFill>
            </a:endParaRPr>
          </a:p>
        </p:txBody>
      </p:sp>
      <p:sp>
        <p:nvSpPr>
          <p:cNvPr id="17" name="Text 15">
            <a:extLst>
              <a:ext uri="{FF2B5EF4-FFF2-40B4-BE49-F238E27FC236}">
                <a16:creationId xmlns:a16="http://schemas.microsoft.com/office/drawing/2014/main" id="{894F5CB2-82F5-0F51-6D94-438062888178}"/>
              </a:ext>
            </a:extLst>
          </p:cNvPr>
          <p:cNvSpPr/>
          <p:nvPr/>
        </p:nvSpPr>
        <p:spPr>
          <a:xfrm>
            <a:off x="4886398" y="2170805"/>
            <a:ext cx="2111829" cy="444148"/>
          </a:xfrm>
          <a:prstGeom prst="rect">
            <a:avLst/>
          </a:prstGeom>
          <a:noFill/>
          <a:ln/>
        </p:spPr>
        <p:txBody>
          <a:bodyPr wrap="square" lIns="0" tIns="0" rIns="0" bIns="0" rtlCol="0" anchor="t"/>
          <a:lstStyle/>
          <a:p>
            <a:pPr marL="0" indent="0" algn="ctr">
              <a:lnSpc>
                <a:spcPts val="2500"/>
              </a:lnSpc>
              <a:buNone/>
            </a:pPr>
            <a:r>
              <a:rPr lang="en-US" sz="1100" dirty="0">
                <a:solidFill>
                  <a:schemeClr val="tx1"/>
                </a:solidFill>
                <a:latin typeface="Nunito Semi Bold" pitchFamily="34" charset="0"/>
                <a:ea typeface="Nunito Semi Bold" pitchFamily="34" charset="-122"/>
                <a:cs typeface="Nunito Semi Bold" pitchFamily="34" charset="-120"/>
              </a:rPr>
              <a:t>Model Selection and Training</a:t>
            </a:r>
            <a:endParaRPr lang="en-US" sz="1100" dirty="0">
              <a:solidFill>
                <a:schemeClr val="tx1"/>
              </a:solidFill>
            </a:endParaRPr>
          </a:p>
        </p:txBody>
      </p:sp>
      <p:sp>
        <p:nvSpPr>
          <p:cNvPr id="18" name="Text 16">
            <a:extLst>
              <a:ext uri="{FF2B5EF4-FFF2-40B4-BE49-F238E27FC236}">
                <a16:creationId xmlns:a16="http://schemas.microsoft.com/office/drawing/2014/main" id="{0AA17538-F591-187E-6E3E-D918C05F0B06}"/>
              </a:ext>
            </a:extLst>
          </p:cNvPr>
          <p:cNvSpPr/>
          <p:nvPr/>
        </p:nvSpPr>
        <p:spPr>
          <a:xfrm>
            <a:off x="4922684" y="2410182"/>
            <a:ext cx="1993373" cy="1933389"/>
          </a:xfrm>
          <a:prstGeom prst="rect">
            <a:avLst/>
          </a:prstGeom>
          <a:noFill/>
          <a:ln/>
        </p:spPr>
        <p:txBody>
          <a:bodyPr wrap="square" lIns="0" tIns="0" rIns="0" bIns="0" rtlCol="0" anchor="t"/>
          <a:lstStyle/>
          <a:p>
            <a:pPr marL="0" indent="0" algn="ctr">
              <a:lnSpc>
                <a:spcPts val="2750"/>
              </a:lnSpc>
              <a:buNone/>
            </a:pPr>
            <a:r>
              <a:rPr lang="en-US" sz="1050" dirty="0">
                <a:solidFill>
                  <a:schemeClr val="tx1"/>
                </a:solidFill>
                <a:latin typeface="PT Sans" pitchFamily="34" charset="0"/>
                <a:ea typeface="PT Sans" pitchFamily="34" charset="-122"/>
                <a:cs typeface="PT Sans" pitchFamily="34" charset="-120"/>
              </a:rPr>
              <a:t>Multiple regression algorithms were used to assess their effectiveness. The Random Forest technique has emerged as a superior model, offering a dependable approach for precise AQI predictions.</a:t>
            </a:r>
            <a:endParaRPr lang="en-US" sz="1050" dirty="0">
              <a:solidFill>
                <a:schemeClr val="tx1"/>
              </a:solidFill>
            </a:endParaRPr>
          </a:p>
        </p:txBody>
      </p:sp>
      <p:sp>
        <p:nvSpPr>
          <p:cNvPr id="19" name="Shape 17">
            <a:extLst>
              <a:ext uri="{FF2B5EF4-FFF2-40B4-BE49-F238E27FC236}">
                <a16:creationId xmlns:a16="http://schemas.microsoft.com/office/drawing/2014/main" id="{A4193115-6A67-F2C7-338F-9E734B975FA8}"/>
              </a:ext>
            </a:extLst>
          </p:cNvPr>
          <p:cNvSpPr/>
          <p:nvPr/>
        </p:nvSpPr>
        <p:spPr>
          <a:xfrm>
            <a:off x="8206111" y="1698975"/>
            <a:ext cx="45719" cy="528779"/>
          </a:xfrm>
          <a:prstGeom prst="roundRect">
            <a:avLst>
              <a:gd name="adj" fmla="val 1079487"/>
            </a:avLst>
          </a:prstGeom>
          <a:solidFill>
            <a:srgbClr val="48A8E2"/>
          </a:solidFill>
          <a:ln/>
        </p:spPr>
      </p:sp>
      <p:sp>
        <p:nvSpPr>
          <p:cNvPr id="20" name="Shape 18">
            <a:extLst>
              <a:ext uri="{FF2B5EF4-FFF2-40B4-BE49-F238E27FC236}">
                <a16:creationId xmlns:a16="http://schemas.microsoft.com/office/drawing/2014/main" id="{BA23CEB3-A733-407D-4C09-4DD6872727FA}"/>
              </a:ext>
            </a:extLst>
          </p:cNvPr>
          <p:cNvSpPr/>
          <p:nvPr/>
        </p:nvSpPr>
        <p:spPr>
          <a:xfrm>
            <a:off x="8027670" y="1524849"/>
            <a:ext cx="390260" cy="339918"/>
          </a:xfrm>
          <a:prstGeom prst="roundRect">
            <a:avLst>
              <a:gd name="adj" fmla="val 66670"/>
            </a:avLst>
          </a:prstGeom>
          <a:solidFill>
            <a:srgbClr val="00002E"/>
          </a:solidFill>
          <a:ln w="22860">
            <a:solidFill>
              <a:srgbClr val="48A8E2"/>
            </a:solidFill>
            <a:prstDash val="solid"/>
          </a:ln>
        </p:spPr>
      </p:sp>
      <p:sp>
        <p:nvSpPr>
          <p:cNvPr id="21" name="Text 19">
            <a:extLst>
              <a:ext uri="{FF2B5EF4-FFF2-40B4-BE49-F238E27FC236}">
                <a16:creationId xmlns:a16="http://schemas.microsoft.com/office/drawing/2014/main" id="{B5869041-9D9B-6D26-BE22-38112F2B399F}"/>
              </a:ext>
            </a:extLst>
          </p:cNvPr>
          <p:cNvSpPr/>
          <p:nvPr/>
        </p:nvSpPr>
        <p:spPr>
          <a:xfrm>
            <a:off x="8141642" y="1558708"/>
            <a:ext cx="146972" cy="213299"/>
          </a:xfrm>
          <a:prstGeom prst="rect">
            <a:avLst/>
          </a:prstGeom>
          <a:noFill/>
          <a:ln/>
        </p:spPr>
        <p:txBody>
          <a:bodyPr wrap="none" lIns="0" tIns="0" rIns="0" bIns="0" rtlCol="0" anchor="t"/>
          <a:lstStyle/>
          <a:p>
            <a:pPr marL="0" indent="0" algn="ctr">
              <a:lnSpc>
                <a:spcPts val="2400"/>
              </a:lnSpc>
              <a:buNone/>
            </a:pPr>
            <a:r>
              <a:rPr lang="en-US" sz="1200" dirty="0">
                <a:solidFill>
                  <a:schemeClr val="bg1"/>
                </a:solidFill>
                <a:latin typeface="Nunito Semi Bold" pitchFamily="34" charset="0"/>
                <a:ea typeface="Nunito Semi Bold" pitchFamily="34" charset="-122"/>
                <a:cs typeface="Nunito Semi Bold" pitchFamily="34" charset="-120"/>
              </a:rPr>
              <a:t>4</a:t>
            </a:r>
            <a:endParaRPr lang="en-US" sz="1200" dirty="0">
              <a:solidFill>
                <a:schemeClr val="bg1"/>
              </a:solidFill>
            </a:endParaRPr>
          </a:p>
        </p:txBody>
      </p:sp>
      <p:sp>
        <p:nvSpPr>
          <p:cNvPr id="22" name="Text 20">
            <a:extLst>
              <a:ext uri="{FF2B5EF4-FFF2-40B4-BE49-F238E27FC236}">
                <a16:creationId xmlns:a16="http://schemas.microsoft.com/office/drawing/2014/main" id="{21D832BE-7142-C5A7-E0CF-EF2F83F01C4D}"/>
              </a:ext>
            </a:extLst>
          </p:cNvPr>
          <p:cNvSpPr/>
          <p:nvPr/>
        </p:nvSpPr>
        <p:spPr>
          <a:xfrm>
            <a:off x="7090066" y="2178063"/>
            <a:ext cx="2111923" cy="444148"/>
          </a:xfrm>
          <a:prstGeom prst="rect">
            <a:avLst/>
          </a:prstGeom>
          <a:noFill/>
          <a:ln/>
        </p:spPr>
        <p:txBody>
          <a:bodyPr wrap="square" lIns="0" tIns="0" rIns="0" bIns="0" rtlCol="0" anchor="t"/>
          <a:lstStyle/>
          <a:p>
            <a:pPr marL="0" indent="0" algn="ctr">
              <a:lnSpc>
                <a:spcPts val="2500"/>
              </a:lnSpc>
              <a:buNone/>
            </a:pPr>
            <a:r>
              <a:rPr lang="en-US" sz="1100" dirty="0">
                <a:solidFill>
                  <a:schemeClr val="tx1"/>
                </a:solidFill>
                <a:latin typeface="Nunito Semi Bold" pitchFamily="34" charset="0"/>
                <a:ea typeface="Nunito Semi Bold" pitchFamily="34" charset="-122"/>
                <a:cs typeface="Nunito Semi Bold" pitchFamily="34" charset="-120"/>
              </a:rPr>
              <a:t>Evaluation and Results</a:t>
            </a:r>
            <a:endParaRPr lang="en-US" sz="1100" dirty="0">
              <a:solidFill>
                <a:schemeClr val="tx1"/>
              </a:solidFill>
            </a:endParaRPr>
          </a:p>
        </p:txBody>
      </p:sp>
      <p:sp>
        <p:nvSpPr>
          <p:cNvPr id="23" name="Text 21">
            <a:extLst>
              <a:ext uri="{FF2B5EF4-FFF2-40B4-BE49-F238E27FC236}">
                <a16:creationId xmlns:a16="http://schemas.microsoft.com/office/drawing/2014/main" id="{6B162815-343E-D85B-ACC2-20C6D6794CB3}"/>
              </a:ext>
            </a:extLst>
          </p:cNvPr>
          <p:cNvSpPr/>
          <p:nvPr/>
        </p:nvSpPr>
        <p:spPr>
          <a:xfrm>
            <a:off x="7032077" y="2460982"/>
            <a:ext cx="2111923" cy="2241647"/>
          </a:xfrm>
          <a:prstGeom prst="rect">
            <a:avLst/>
          </a:prstGeom>
          <a:noFill/>
          <a:ln/>
        </p:spPr>
        <p:txBody>
          <a:bodyPr wrap="square" lIns="0" tIns="0" rIns="0" bIns="0" rtlCol="0" anchor="t"/>
          <a:lstStyle/>
          <a:p>
            <a:pPr marL="0" indent="0" algn="ctr">
              <a:lnSpc>
                <a:spcPts val="2750"/>
              </a:lnSpc>
              <a:buNone/>
            </a:pPr>
            <a:r>
              <a:rPr lang="en-US" sz="1050" dirty="0">
                <a:solidFill>
                  <a:schemeClr val="tx1"/>
                </a:solidFill>
                <a:latin typeface="PT Sans" pitchFamily="34" charset="0"/>
                <a:ea typeface="PT Sans" pitchFamily="34" charset="-122"/>
                <a:cs typeface="PT Sans" pitchFamily="34" charset="-120"/>
              </a:rPr>
              <a:t>This study underscores the importance of data-driven methodologies in promoting environmental conservation and safeguarding public health.</a:t>
            </a:r>
            <a:endParaRPr lang="en-US" sz="1050" dirty="0">
              <a:solidFill>
                <a:schemeClr val="tx1"/>
              </a:solidFill>
            </a:endParaRPr>
          </a:p>
        </p:txBody>
      </p:sp>
    </p:spTree>
    <p:extLst>
      <p:ext uri="{BB962C8B-B14F-4D97-AF65-F5344CB8AC3E}">
        <p14:creationId xmlns:p14="http://schemas.microsoft.com/office/powerpoint/2010/main" val="1284633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5" name="TextBox 4">
            <a:extLst>
              <a:ext uri="{FF2B5EF4-FFF2-40B4-BE49-F238E27FC236}">
                <a16:creationId xmlns:a16="http://schemas.microsoft.com/office/drawing/2014/main" id="{A767382D-377E-A624-27A5-557554EBF4FB}"/>
              </a:ext>
            </a:extLst>
          </p:cNvPr>
          <p:cNvSpPr txBox="1"/>
          <p:nvPr/>
        </p:nvSpPr>
        <p:spPr>
          <a:xfrm>
            <a:off x="504372" y="1366482"/>
            <a:ext cx="2079171" cy="307777"/>
          </a:xfrm>
          <a:prstGeom prst="rect">
            <a:avLst/>
          </a:prstGeom>
          <a:noFill/>
        </p:spPr>
        <p:txBody>
          <a:bodyPr wrap="square">
            <a:spAutoFit/>
          </a:bodyPr>
          <a:lstStyle/>
          <a:p>
            <a:pPr marL="171450" indent="-171450">
              <a:buFont typeface="Arial" panose="020B0604020202020204" pitchFamily="34" charset="0"/>
              <a:buChar char="•"/>
            </a:pPr>
            <a:r>
              <a:rPr lang="en-IN" dirty="0"/>
              <a:t>Data Preprocessing</a:t>
            </a:r>
          </a:p>
        </p:txBody>
      </p:sp>
      <p:sp>
        <p:nvSpPr>
          <p:cNvPr id="9" name="TextBox 8">
            <a:extLst>
              <a:ext uri="{FF2B5EF4-FFF2-40B4-BE49-F238E27FC236}">
                <a16:creationId xmlns:a16="http://schemas.microsoft.com/office/drawing/2014/main" id="{89D687D3-19C3-4BBE-7CE3-314D4942A649}"/>
              </a:ext>
            </a:extLst>
          </p:cNvPr>
          <p:cNvSpPr txBox="1"/>
          <p:nvPr/>
        </p:nvSpPr>
        <p:spPr>
          <a:xfrm>
            <a:off x="489858" y="1692609"/>
            <a:ext cx="2681514" cy="2123658"/>
          </a:xfrm>
          <a:prstGeom prst="rect">
            <a:avLst/>
          </a:prstGeom>
          <a:noFill/>
        </p:spPr>
        <p:txBody>
          <a:bodyPr wrap="square">
            <a:spAutoFit/>
          </a:bodyPr>
          <a:lstStyle/>
          <a:p>
            <a:r>
              <a:rPr lang="en-US" sz="1200" dirty="0"/>
              <a:t>The proposed approach combines data preprocessing, feature engineering, and sophisticated regression techniques to forecast the AQI. The methodology is initiated with dataset refinement, eliminating non-essential elements such as location and date. Numeric variables were normalized using </a:t>
            </a:r>
            <a:r>
              <a:rPr lang="en-US" sz="1200" dirty="0" err="1"/>
              <a:t>StandardScaler</a:t>
            </a:r>
            <a:r>
              <a:rPr lang="en-US" sz="1200" dirty="0"/>
              <a:t> to ensure a uniform data distribution.</a:t>
            </a:r>
          </a:p>
        </p:txBody>
      </p:sp>
      <p:sp>
        <p:nvSpPr>
          <p:cNvPr id="10" name="TextBox 9">
            <a:extLst>
              <a:ext uri="{FF2B5EF4-FFF2-40B4-BE49-F238E27FC236}">
                <a16:creationId xmlns:a16="http://schemas.microsoft.com/office/drawing/2014/main" id="{6BB99550-7A15-F989-55AC-71773C5A96D3}"/>
              </a:ext>
            </a:extLst>
          </p:cNvPr>
          <p:cNvSpPr txBox="1"/>
          <p:nvPr/>
        </p:nvSpPr>
        <p:spPr>
          <a:xfrm>
            <a:off x="3443514" y="1351968"/>
            <a:ext cx="2427514" cy="307777"/>
          </a:xfrm>
          <a:prstGeom prst="rect">
            <a:avLst/>
          </a:prstGeom>
          <a:noFill/>
        </p:spPr>
        <p:txBody>
          <a:bodyPr wrap="square">
            <a:spAutoFit/>
          </a:bodyPr>
          <a:lstStyle/>
          <a:p>
            <a:pPr marL="171450" indent="-171450">
              <a:buFont typeface="Arial" panose="020B0604020202020204" pitchFamily="34" charset="0"/>
              <a:buChar char="•"/>
            </a:pPr>
            <a:r>
              <a:rPr lang="en-IN" dirty="0"/>
              <a:t>Machine Learning Models</a:t>
            </a:r>
          </a:p>
        </p:txBody>
      </p:sp>
      <p:sp>
        <p:nvSpPr>
          <p:cNvPr id="11" name="TextBox 10">
            <a:extLst>
              <a:ext uri="{FF2B5EF4-FFF2-40B4-BE49-F238E27FC236}">
                <a16:creationId xmlns:a16="http://schemas.microsoft.com/office/drawing/2014/main" id="{D3CAA184-1874-D6A4-6162-F9204FF27FCD}"/>
              </a:ext>
            </a:extLst>
          </p:cNvPr>
          <p:cNvSpPr txBox="1"/>
          <p:nvPr/>
        </p:nvSpPr>
        <p:spPr>
          <a:xfrm>
            <a:off x="3429001" y="1678095"/>
            <a:ext cx="2681514" cy="1938992"/>
          </a:xfrm>
          <a:prstGeom prst="rect">
            <a:avLst/>
          </a:prstGeom>
          <a:noFill/>
        </p:spPr>
        <p:txBody>
          <a:bodyPr wrap="square">
            <a:spAutoFit/>
          </a:bodyPr>
          <a:lstStyle/>
          <a:p>
            <a:r>
              <a:rPr lang="en-US" sz="1200" dirty="0"/>
              <a:t>Following the preprocessing phase, various machine-learning algorithms were employed, including Linear Regression, Ridge Regression, and Random Forest. The Random Forest model was ultimately chosen owing to its exceptional performance, effective management of the bias-variance tradeoff, and high accuracy on new data.</a:t>
            </a:r>
          </a:p>
        </p:txBody>
      </p:sp>
      <p:sp>
        <p:nvSpPr>
          <p:cNvPr id="12" name="TextBox 11">
            <a:extLst>
              <a:ext uri="{FF2B5EF4-FFF2-40B4-BE49-F238E27FC236}">
                <a16:creationId xmlns:a16="http://schemas.microsoft.com/office/drawing/2014/main" id="{053D78A4-87C4-D416-1FF9-0256A85CB325}"/>
              </a:ext>
            </a:extLst>
          </p:cNvPr>
          <p:cNvSpPr txBox="1"/>
          <p:nvPr/>
        </p:nvSpPr>
        <p:spPr>
          <a:xfrm>
            <a:off x="6331857" y="1366482"/>
            <a:ext cx="2405743" cy="307777"/>
          </a:xfrm>
          <a:prstGeom prst="rect">
            <a:avLst/>
          </a:prstGeom>
          <a:noFill/>
        </p:spPr>
        <p:txBody>
          <a:bodyPr wrap="square">
            <a:spAutoFit/>
          </a:bodyPr>
          <a:lstStyle/>
          <a:p>
            <a:pPr marL="171450" indent="-171450">
              <a:buFont typeface="Arial" panose="020B0604020202020204" pitchFamily="34" charset="0"/>
              <a:buChar char="•"/>
            </a:pPr>
            <a:r>
              <a:rPr lang="en-IN" dirty="0"/>
              <a:t>Flexibility and Scalability</a:t>
            </a:r>
          </a:p>
        </p:txBody>
      </p:sp>
      <p:sp>
        <p:nvSpPr>
          <p:cNvPr id="13" name="TextBox 12">
            <a:extLst>
              <a:ext uri="{FF2B5EF4-FFF2-40B4-BE49-F238E27FC236}">
                <a16:creationId xmlns:a16="http://schemas.microsoft.com/office/drawing/2014/main" id="{A51FE332-8A29-4BB4-7CD6-70B67BF857E0}"/>
              </a:ext>
            </a:extLst>
          </p:cNvPr>
          <p:cNvSpPr txBox="1"/>
          <p:nvPr/>
        </p:nvSpPr>
        <p:spPr>
          <a:xfrm>
            <a:off x="6364513" y="1707123"/>
            <a:ext cx="2605315" cy="646331"/>
          </a:xfrm>
          <a:prstGeom prst="rect">
            <a:avLst/>
          </a:prstGeom>
          <a:noFill/>
        </p:spPr>
        <p:txBody>
          <a:bodyPr wrap="square">
            <a:spAutoFit/>
          </a:bodyPr>
          <a:lstStyle/>
          <a:p>
            <a:r>
              <a:rPr lang="en-US" sz="1200" dirty="0"/>
              <a:t>This flexible solution can accommodate additional data inputs to improve prediction quality.</a:t>
            </a:r>
          </a:p>
        </p:txBody>
      </p:sp>
    </p:spTree>
    <p:extLst>
      <p:ext uri="{BB962C8B-B14F-4D97-AF65-F5344CB8AC3E}">
        <p14:creationId xmlns:p14="http://schemas.microsoft.com/office/powerpoint/2010/main" val="10539135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pic>
        <p:nvPicPr>
          <p:cNvPr id="20" name="Picture 19">
            <a:extLst>
              <a:ext uri="{FF2B5EF4-FFF2-40B4-BE49-F238E27FC236}">
                <a16:creationId xmlns:a16="http://schemas.microsoft.com/office/drawing/2014/main" id="{369DCD77-7A86-A15B-9345-99DD59CB97E2}"/>
              </a:ext>
            </a:extLst>
          </p:cNvPr>
          <p:cNvPicPr>
            <a:picLocks noChangeAspect="1"/>
          </p:cNvPicPr>
          <p:nvPr/>
        </p:nvPicPr>
        <p:blipFill>
          <a:blip r:embed="rId3"/>
          <a:stretch>
            <a:fillRect/>
          </a:stretch>
        </p:blipFill>
        <p:spPr>
          <a:xfrm>
            <a:off x="0" y="853880"/>
            <a:ext cx="9144000" cy="3247053"/>
          </a:xfrm>
          <a:prstGeom prst="rect">
            <a:avLst/>
          </a:prstGeom>
        </p:spPr>
      </p:pic>
      <p:pic>
        <p:nvPicPr>
          <p:cNvPr id="67" name="Picture 66">
            <a:extLst>
              <a:ext uri="{FF2B5EF4-FFF2-40B4-BE49-F238E27FC236}">
                <a16:creationId xmlns:a16="http://schemas.microsoft.com/office/drawing/2014/main" id="{309CC7EB-F714-29A7-2FFD-AFA51524B45E}"/>
              </a:ext>
            </a:extLst>
          </p:cNvPr>
          <p:cNvPicPr>
            <a:picLocks noChangeAspect="1"/>
          </p:cNvPicPr>
          <p:nvPr/>
        </p:nvPicPr>
        <p:blipFill>
          <a:blip r:embed="rId4"/>
          <a:srcRect t="13781" b="25581"/>
          <a:stretch/>
        </p:blipFill>
        <p:spPr>
          <a:xfrm>
            <a:off x="0" y="1219199"/>
            <a:ext cx="9063132" cy="3118884"/>
          </a:xfrm>
          <a:prstGeom prst="rect">
            <a:avLst/>
          </a:prstGeom>
        </p:spPr>
      </p:pic>
    </p:spTree>
    <p:extLst>
      <p:ext uri="{BB962C8B-B14F-4D97-AF65-F5344CB8AC3E}">
        <p14:creationId xmlns:p14="http://schemas.microsoft.com/office/powerpoint/2010/main" val="1083245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25" name="Image 0" descr="preencoded.png">
            <a:extLst>
              <a:ext uri="{FF2B5EF4-FFF2-40B4-BE49-F238E27FC236}">
                <a16:creationId xmlns:a16="http://schemas.microsoft.com/office/drawing/2014/main" id="{91EF3D1C-ED96-911C-E719-E0A3BB8F88AD}"/>
              </a:ext>
            </a:extLst>
          </p:cNvPr>
          <p:cNvPicPr>
            <a:picLocks noChangeAspect="1"/>
          </p:cNvPicPr>
          <p:nvPr/>
        </p:nvPicPr>
        <p:blipFill>
          <a:blip r:embed="rId3"/>
          <a:stretch>
            <a:fillRect/>
          </a:stretch>
        </p:blipFill>
        <p:spPr>
          <a:xfrm>
            <a:off x="-3482596" y="943429"/>
            <a:ext cx="14113128" cy="5341257"/>
          </a:xfrm>
          <a:prstGeom prst="rect">
            <a:avLst/>
          </a:prstGeom>
          <a:ln>
            <a:noFill/>
          </a:ln>
          <a:effectLst>
            <a:outerShdw blurRad="127000" dist="38100" dir="2700000" algn="ctr">
              <a:srgbClr val="000000">
                <a:alpha val="45000"/>
              </a:srgbClr>
            </a:outerShdw>
          </a:effectLst>
          <a:scene3d>
            <a:camera prst="perspectiveFront" fov="2700000">
              <a:rot lat="20376000" lon="1938000" rev="20112001"/>
            </a:camera>
            <a:lightRig rig="soft" dir="t">
              <a:rot lat="0" lon="0" rev="0"/>
            </a:lightRig>
          </a:scene3d>
          <a:sp3d prstMaterial="translucentPowder">
            <a:bevelT w="203200" h="50800" prst="softRound"/>
          </a:sp3d>
        </p:spPr>
      </p:pic>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35152" y="959923"/>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pic>
        <p:nvPicPr>
          <p:cNvPr id="24" name="Picture 23">
            <a:extLst>
              <a:ext uri="{FF2B5EF4-FFF2-40B4-BE49-F238E27FC236}">
                <a16:creationId xmlns:a16="http://schemas.microsoft.com/office/drawing/2014/main" id="{BB0104AB-1D90-469A-3CF6-9CDE5D8C44D6}"/>
              </a:ext>
            </a:extLst>
          </p:cNvPr>
          <p:cNvPicPr>
            <a:picLocks noChangeAspect="1"/>
          </p:cNvPicPr>
          <p:nvPr/>
        </p:nvPicPr>
        <p:blipFill>
          <a:blip r:embed="rId4"/>
          <a:stretch>
            <a:fillRect/>
          </a:stretch>
        </p:blipFill>
        <p:spPr>
          <a:xfrm>
            <a:off x="0" y="1154417"/>
            <a:ext cx="9144000" cy="3323240"/>
          </a:xfrm>
          <a:prstGeom prst="rect">
            <a:avLst/>
          </a:prstGeom>
        </p:spPr>
      </p:pic>
    </p:spTree>
    <p:extLst>
      <p:ext uri="{BB962C8B-B14F-4D97-AF65-F5344CB8AC3E}">
        <p14:creationId xmlns:p14="http://schemas.microsoft.com/office/powerpoint/2010/main" val="28637250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Internship</Template>
  <TotalTime>76</TotalTime>
  <Words>718</Words>
  <Application>Microsoft Office PowerPoint</Application>
  <PresentationFormat>On-screen Show (16:9)</PresentationFormat>
  <Paragraphs>65</Paragraphs>
  <Slides>13</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Arial MT</vt:lpstr>
      <vt:lpstr>Calibri</vt:lpstr>
      <vt:lpstr>Nunito Semi Bold</vt:lpstr>
      <vt:lpstr>Poppins</vt:lpstr>
      <vt:lpstr>PT Sans</vt:lpstr>
      <vt:lpstr>Times New Roman</vt:lpstr>
      <vt:lpstr>Simple Light</vt:lpstr>
      <vt:lpstr>PowerPoint Presentation</vt:lpstr>
      <vt:lpstr>PowerPoint Presentation</vt:lpstr>
      <vt:lpstr>PowerPoint Presentation</vt:lpstr>
      <vt:lpstr>Abstract</vt:lpstr>
      <vt:lpstr>Problem Statement</vt:lpstr>
      <vt:lpstr>Project Overview</vt:lpstr>
      <vt:lpstr>Proposed Solution</vt:lpstr>
      <vt:lpstr>Technology Used</vt:lpstr>
      <vt:lpstr>Modelling &amp; Results</vt:lpstr>
      <vt:lpstr>Modelling &amp; Results</vt:lpstr>
      <vt:lpstr>Conclusion</vt:lpstr>
      <vt:lpstr>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Chetan Lande</cp:lastModifiedBy>
  <cp:revision>16</cp:revision>
  <dcterms:modified xsi:type="dcterms:W3CDTF">2024-12-01T18:27:49Z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